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88"/>
  </p:notesMasterIdLst>
  <p:sldIdLst>
    <p:sldId id="374" r:id="rId2"/>
    <p:sldId id="325" r:id="rId3"/>
    <p:sldId id="326" r:id="rId4"/>
    <p:sldId id="328" r:id="rId5"/>
    <p:sldId id="329" r:id="rId6"/>
    <p:sldId id="327" r:id="rId7"/>
    <p:sldId id="331" r:id="rId8"/>
    <p:sldId id="332" r:id="rId9"/>
    <p:sldId id="334" r:id="rId10"/>
    <p:sldId id="333" r:id="rId11"/>
    <p:sldId id="335" r:id="rId12"/>
    <p:sldId id="336" r:id="rId13"/>
    <p:sldId id="337" r:id="rId14"/>
    <p:sldId id="338" r:id="rId15"/>
    <p:sldId id="339" r:id="rId16"/>
    <p:sldId id="340" r:id="rId17"/>
    <p:sldId id="341" r:id="rId18"/>
    <p:sldId id="343" r:id="rId19"/>
    <p:sldId id="348" r:id="rId20"/>
    <p:sldId id="350" r:id="rId21"/>
    <p:sldId id="353" r:id="rId22"/>
    <p:sldId id="368" r:id="rId23"/>
    <p:sldId id="369" r:id="rId24"/>
    <p:sldId id="370" r:id="rId25"/>
    <p:sldId id="371" r:id="rId26"/>
    <p:sldId id="372" r:id="rId27"/>
    <p:sldId id="373" r:id="rId28"/>
    <p:sldId id="357" r:id="rId29"/>
    <p:sldId id="358" r:id="rId30"/>
    <p:sldId id="359" r:id="rId31"/>
    <p:sldId id="360" r:id="rId32"/>
    <p:sldId id="270" r:id="rId33"/>
    <p:sldId id="290" r:id="rId34"/>
    <p:sldId id="256" r:id="rId35"/>
    <p:sldId id="258" r:id="rId36"/>
    <p:sldId id="259" r:id="rId37"/>
    <p:sldId id="260" r:id="rId38"/>
    <p:sldId id="261" r:id="rId39"/>
    <p:sldId id="262" r:id="rId40"/>
    <p:sldId id="263" r:id="rId41"/>
    <p:sldId id="264" r:id="rId42"/>
    <p:sldId id="288" r:id="rId43"/>
    <p:sldId id="289" r:id="rId44"/>
    <p:sldId id="271" r:id="rId45"/>
    <p:sldId id="286" r:id="rId46"/>
    <p:sldId id="287" r:id="rId47"/>
    <p:sldId id="272" r:id="rId48"/>
    <p:sldId id="273" r:id="rId49"/>
    <p:sldId id="321" r:id="rId50"/>
    <p:sldId id="279" r:id="rId51"/>
    <p:sldId id="281" r:id="rId52"/>
    <p:sldId id="283" r:id="rId53"/>
    <p:sldId id="280" r:id="rId54"/>
    <p:sldId id="275" r:id="rId55"/>
    <p:sldId id="276" r:id="rId56"/>
    <p:sldId id="285" r:id="rId57"/>
    <p:sldId id="265" r:id="rId58"/>
    <p:sldId id="322" r:id="rId59"/>
    <p:sldId id="266" r:id="rId60"/>
    <p:sldId id="323" r:id="rId61"/>
    <p:sldId id="324" r:id="rId62"/>
    <p:sldId id="319" r:id="rId63"/>
    <p:sldId id="297" r:id="rId64"/>
    <p:sldId id="298" r:id="rId65"/>
    <p:sldId id="299" r:id="rId66"/>
    <p:sldId id="300" r:id="rId67"/>
    <p:sldId id="301" r:id="rId68"/>
    <p:sldId id="302" r:id="rId69"/>
    <p:sldId id="303" r:id="rId70"/>
    <p:sldId id="304" r:id="rId71"/>
    <p:sldId id="320" r:id="rId72"/>
    <p:sldId id="305" r:id="rId73"/>
    <p:sldId id="306" r:id="rId74"/>
    <p:sldId id="318" r:id="rId75"/>
    <p:sldId id="308" r:id="rId76"/>
    <p:sldId id="310" r:id="rId77"/>
    <p:sldId id="311" r:id="rId78"/>
    <p:sldId id="312" r:id="rId79"/>
    <p:sldId id="313" r:id="rId80"/>
    <p:sldId id="314" r:id="rId81"/>
    <p:sldId id="315" r:id="rId82"/>
    <p:sldId id="316" r:id="rId83"/>
    <p:sldId id="317" r:id="rId84"/>
    <p:sldId id="295" r:id="rId85"/>
    <p:sldId id="296" r:id="rId86"/>
    <p:sldId id="292"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47" autoAdjust="0"/>
    <p:restoredTop sz="94643"/>
  </p:normalViewPr>
  <p:slideViewPr>
    <p:cSldViewPr snapToGrid="0" snapToObjects="1">
      <p:cViewPr varScale="1">
        <p:scale>
          <a:sx n="84" d="100"/>
          <a:sy n="84" d="100"/>
        </p:scale>
        <p:origin x="322" y="-3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80F64-ECD7-7147-868C-8094B8D05373}"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tr-TR"/>
        </a:p>
      </dgm:t>
    </dgm:pt>
    <dgm:pt modelId="{EE364219-5D19-764B-8F1D-D6929E105454}">
      <dgm:prSet/>
      <dgm:spPr/>
      <dgm:t>
        <a:bodyPr/>
        <a:lstStyle/>
        <a:p>
          <a:pPr rtl="0"/>
          <a:r>
            <a:rPr lang="tr-TR" smtClean="0"/>
            <a:t>Toplumsal cinsiyet eşitsizliği, </a:t>
          </a:r>
          <a:endParaRPr lang="tr-TR"/>
        </a:p>
      </dgm:t>
    </dgm:pt>
    <dgm:pt modelId="{7D80F5AA-72E8-FF44-8365-079FE78368BB}" type="parTrans" cxnId="{E004FC24-445A-824F-82C2-6004ABFDA8E9}">
      <dgm:prSet/>
      <dgm:spPr/>
      <dgm:t>
        <a:bodyPr/>
        <a:lstStyle/>
        <a:p>
          <a:endParaRPr lang="tr-TR"/>
        </a:p>
      </dgm:t>
    </dgm:pt>
    <dgm:pt modelId="{FFA3E014-BA9D-B84C-BF1A-9E8EB0C280FB}" type="sibTrans" cxnId="{E004FC24-445A-824F-82C2-6004ABFDA8E9}">
      <dgm:prSet/>
      <dgm:spPr/>
      <dgm:t>
        <a:bodyPr/>
        <a:lstStyle/>
        <a:p>
          <a:endParaRPr lang="tr-TR"/>
        </a:p>
      </dgm:t>
    </dgm:pt>
    <dgm:pt modelId="{EBA6EC78-CAD3-1947-90E2-4060F771269A}">
      <dgm:prSet/>
      <dgm:spPr/>
      <dgm:t>
        <a:bodyPr/>
        <a:lstStyle/>
        <a:p>
          <a:pPr rtl="0"/>
          <a:r>
            <a:rPr lang="tr-TR" smtClean="0"/>
            <a:t>Toplum yapısından kaynaklanan kadın ve erkek arasındaki asimetrik güç ilişkisi</a:t>
          </a:r>
          <a:endParaRPr lang="tr-TR"/>
        </a:p>
      </dgm:t>
    </dgm:pt>
    <dgm:pt modelId="{3947B034-EA87-8541-AD2E-3CBF5C1D2C45}" type="parTrans" cxnId="{D0F8D782-5E5B-6148-9EB1-4E38EFB09AC8}">
      <dgm:prSet/>
      <dgm:spPr/>
      <dgm:t>
        <a:bodyPr/>
        <a:lstStyle/>
        <a:p>
          <a:endParaRPr lang="tr-TR"/>
        </a:p>
      </dgm:t>
    </dgm:pt>
    <dgm:pt modelId="{C4FB301A-D0F1-B846-BBA8-BDEE18C9616B}" type="sibTrans" cxnId="{D0F8D782-5E5B-6148-9EB1-4E38EFB09AC8}">
      <dgm:prSet/>
      <dgm:spPr/>
      <dgm:t>
        <a:bodyPr/>
        <a:lstStyle/>
        <a:p>
          <a:endParaRPr lang="tr-TR"/>
        </a:p>
      </dgm:t>
    </dgm:pt>
    <dgm:pt modelId="{F8287E9E-B0AC-0747-B914-45B7A0DBE5F0}" type="pres">
      <dgm:prSet presAssocID="{CD280F64-ECD7-7147-868C-8094B8D05373}" presName="CompostProcess" presStyleCnt="0">
        <dgm:presLayoutVars>
          <dgm:dir/>
          <dgm:resizeHandles val="exact"/>
        </dgm:presLayoutVars>
      </dgm:prSet>
      <dgm:spPr/>
      <dgm:t>
        <a:bodyPr/>
        <a:lstStyle/>
        <a:p>
          <a:endParaRPr lang="tr-TR"/>
        </a:p>
      </dgm:t>
    </dgm:pt>
    <dgm:pt modelId="{D6CB2F25-07CE-FF4F-9F43-28AAB331EFB0}" type="pres">
      <dgm:prSet presAssocID="{CD280F64-ECD7-7147-868C-8094B8D05373}" presName="arrow" presStyleLbl="bgShp" presStyleIdx="0" presStyleCnt="1"/>
      <dgm:spPr/>
    </dgm:pt>
    <dgm:pt modelId="{EC950CBC-13CE-6545-AC3F-9B8565DBE14D}" type="pres">
      <dgm:prSet presAssocID="{CD280F64-ECD7-7147-868C-8094B8D05373}" presName="linearProcess" presStyleCnt="0"/>
      <dgm:spPr/>
    </dgm:pt>
    <dgm:pt modelId="{D1717AFF-74E9-374A-8627-4D76D7C2579D}" type="pres">
      <dgm:prSet presAssocID="{EE364219-5D19-764B-8F1D-D6929E105454}" presName="textNode" presStyleLbl="node1" presStyleIdx="0" presStyleCnt="2" custScaleX="121991">
        <dgm:presLayoutVars>
          <dgm:bulletEnabled val="1"/>
        </dgm:presLayoutVars>
      </dgm:prSet>
      <dgm:spPr/>
      <dgm:t>
        <a:bodyPr/>
        <a:lstStyle/>
        <a:p>
          <a:endParaRPr lang="tr-TR"/>
        </a:p>
      </dgm:t>
    </dgm:pt>
    <dgm:pt modelId="{1A818329-B630-5647-B0C5-F691C8BFEBF1}" type="pres">
      <dgm:prSet presAssocID="{FFA3E014-BA9D-B84C-BF1A-9E8EB0C280FB}" presName="sibTrans" presStyleCnt="0"/>
      <dgm:spPr/>
    </dgm:pt>
    <dgm:pt modelId="{F1BB293E-2A40-5F46-A5AC-0F6C248F2E6D}" type="pres">
      <dgm:prSet presAssocID="{EBA6EC78-CAD3-1947-90E2-4060F771269A}" presName="textNode" presStyleLbl="node1" presStyleIdx="1" presStyleCnt="2">
        <dgm:presLayoutVars>
          <dgm:bulletEnabled val="1"/>
        </dgm:presLayoutVars>
      </dgm:prSet>
      <dgm:spPr/>
      <dgm:t>
        <a:bodyPr/>
        <a:lstStyle/>
        <a:p>
          <a:endParaRPr lang="tr-TR"/>
        </a:p>
      </dgm:t>
    </dgm:pt>
  </dgm:ptLst>
  <dgm:cxnLst>
    <dgm:cxn modelId="{D0F8D782-5E5B-6148-9EB1-4E38EFB09AC8}" srcId="{CD280F64-ECD7-7147-868C-8094B8D05373}" destId="{EBA6EC78-CAD3-1947-90E2-4060F771269A}" srcOrd="1" destOrd="0" parTransId="{3947B034-EA87-8541-AD2E-3CBF5C1D2C45}" sibTransId="{C4FB301A-D0F1-B846-BBA8-BDEE18C9616B}"/>
    <dgm:cxn modelId="{E004FC24-445A-824F-82C2-6004ABFDA8E9}" srcId="{CD280F64-ECD7-7147-868C-8094B8D05373}" destId="{EE364219-5D19-764B-8F1D-D6929E105454}" srcOrd="0" destOrd="0" parTransId="{7D80F5AA-72E8-FF44-8365-079FE78368BB}" sibTransId="{FFA3E014-BA9D-B84C-BF1A-9E8EB0C280FB}"/>
    <dgm:cxn modelId="{8FD0F59E-2657-B042-BE95-3BF01C0FA19F}" type="presOf" srcId="{CD280F64-ECD7-7147-868C-8094B8D05373}" destId="{F8287E9E-B0AC-0747-B914-45B7A0DBE5F0}" srcOrd="0" destOrd="0" presId="urn:microsoft.com/office/officeart/2005/8/layout/hProcess9"/>
    <dgm:cxn modelId="{91E5531E-0162-5641-8C06-68D41956BDCA}" type="presOf" srcId="{EBA6EC78-CAD3-1947-90E2-4060F771269A}" destId="{F1BB293E-2A40-5F46-A5AC-0F6C248F2E6D}" srcOrd="0" destOrd="0" presId="urn:microsoft.com/office/officeart/2005/8/layout/hProcess9"/>
    <dgm:cxn modelId="{D413CBB7-9082-F140-A671-F0A703460F7A}" type="presOf" srcId="{EE364219-5D19-764B-8F1D-D6929E105454}" destId="{D1717AFF-74E9-374A-8627-4D76D7C2579D}" srcOrd="0" destOrd="0" presId="urn:microsoft.com/office/officeart/2005/8/layout/hProcess9"/>
    <dgm:cxn modelId="{A8BAF865-25B4-734B-8F60-5E12DD56BD55}" type="presParOf" srcId="{F8287E9E-B0AC-0747-B914-45B7A0DBE5F0}" destId="{D6CB2F25-07CE-FF4F-9F43-28AAB331EFB0}" srcOrd="0" destOrd="0" presId="urn:microsoft.com/office/officeart/2005/8/layout/hProcess9"/>
    <dgm:cxn modelId="{0F088F44-9A72-844C-A17F-91927919D555}" type="presParOf" srcId="{F8287E9E-B0AC-0747-B914-45B7A0DBE5F0}" destId="{EC950CBC-13CE-6545-AC3F-9B8565DBE14D}" srcOrd="1" destOrd="0" presId="urn:microsoft.com/office/officeart/2005/8/layout/hProcess9"/>
    <dgm:cxn modelId="{647B601D-0D13-BE44-A22A-F16F71EDCFCE}" type="presParOf" srcId="{EC950CBC-13CE-6545-AC3F-9B8565DBE14D}" destId="{D1717AFF-74E9-374A-8627-4D76D7C2579D}" srcOrd="0" destOrd="0" presId="urn:microsoft.com/office/officeart/2005/8/layout/hProcess9"/>
    <dgm:cxn modelId="{2F2D73E3-3921-174A-BBC8-F5577367969D}" type="presParOf" srcId="{EC950CBC-13CE-6545-AC3F-9B8565DBE14D}" destId="{1A818329-B630-5647-B0C5-F691C8BFEBF1}" srcOrd="1" destOrd="0" presId="urn:microsoft.com/office/officeart/2005/8/layout/hProcess9"/>
    <dgm:cxn modelId="{E1090378-E4D1-B947-981C-3DE343130FCF}" type="presParOf" srcId="{EC950CBC-13CE-6545-AC3F-9B8565DBE14D}" destId="{F1BB293E-2A40-5F46-A5AC-0F6C248F2E6D}"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D360A2-F7F4-49B5-97A2-E54E79CA51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BF3BB3-83B7-4D66-8A68-91C5D861D5A3}">
      <dgm:prSet custT="1">
        <dgm:style>
          <a:lnRef idx="1">
            <a:schemeClr val="accent1"/>
          </a:lnRef>
          <a:fillRef idx="2">
            <a:schemeClr val="accent1"/>
          </a:fillRef>
          <a:effectRef idx="1">
            <a:schemeClr val="accent1"/>
          </a:effectRef>
          <a:fontRef idx="minor">
            <a:schemeClr val="dk1"/>
          </a:fontRef>
        </dgm:style>
      </dgm:prSet>
      <dgm:spPr/>
      <dgm:t>
        <a:bodyPr/>
        <a:lstStyle/>
        <a:p>
          <a:pPr algn="l" rtl="0"/>
          <a:endParaRPr lang="tr-TR" sz="2000" dirty="0" smtClean="0">
            <a:solidFill>
              <a:schemeClr val="tx1"/>
            </a:solidFill>
            <a:latin typeface="Arial" pitchFamily="34" charset="0"/>
            <a:cs typeface="Arial" pitchFamily="34" charset="0"/>
          </a:endParaRPr>
        </a:p>
        <a:p>
          <a:pPr algn="l" rtl="0"/>
          <a:endParaRPr lang="tr-TR" sz="2800" b="1" dirty="0" smtClean="0">
            <a:solidFill>
              <a:schemeClr val="tx1"/>
            </a:solidFill>
            <a:latin typeface="Arial" pitchFamily="34" charset="0"/>
            <a:cs typeface="Arial" pitchFamily="34" charset="0"/>
          </a:endParaRPr>
        </a:p>
        <a:p>
          <a:pPr algn="ctr" rtl="0"/>
          <a:r>
            <a:rPr lang="tr-TR" sz="2800" b="1" dirty="0" smtClean="0">
              <a:solidFill>
                <a:schemeClr val="tx1"/>
              </a:solidFill>
              <a:latin typeface="Arial" pitchFamily="34" charset="0"/>
              <a:cs typeface="Arial" pitchFamily="34" charset="0"/>
            </a:rPr>
            <a:t>Şiddete Karşı Toplumsal ve Bireysel Düzeyde Yapılabilecekler </a:t>
          </a:r>
          <a:r>
            <a:rPr lang="tr-TR" sz="2800" b="1" dirty="0" smtClean="0"/>
            <a:t/>
          </a:r>
          <a:br>
            <a:rPr lang="tr-TR" sz="2800" b="1" dirty="0" smtClean="0"/>
          </a:br>
          <a:r>
            <a:rPr lang="tr-TR" sz="2800" dirty="0" smtClean="0"/>
            <a:t/>
          </a:r>
          <a:br>
            <a:rPr lang="tr-TR" sz="2800" dirty="0" smtClean="0"/>
          </a:br>
          <a:endParaRPr lang="en-US" sz="2800" dirty="0"/>
        </a:p>
      </dgm:t>
    </dgm:pt>
    <dgm:pt modelId="{0C9B46FE-E1BC-4B9B-BEC8-DEEEA39AD71B}" type="parTrans" cxnId="{2DB3E5E0-5759-4494-A25C-D0931C11C94E}">
      <dgm:prSet/>
      <dgm:spPr/>
      <dgm:t>
        <a:bodyPr/>
        <a:lstStyle/>
        <a:p>
          <a:endParaRPr lang="en-US"/>
        </a:p>
      </dgm:t>
    </dgm:pt>
    <dgm:pt modelId="{14B78557-6874-49A1-B438-1FABCB80CC30}" type="sibTrans" cxnId="{2DB3E5E0-5759-4494-A25C-D0931C11C94E}">
      <dgm:prSet/>
      <dgm:spPr/>
      <dgm:t>
        <a:bodyPr/>
        <a:lstStyle/>
        <a:p>
          <a:endParaRPr lang="en-US"/>
        </a:p>
      </dgm:t>
    </dgm:pt>
    <dgm:pt modelId="{DE55C8A8-70A4-4659-90F1-8DE13751AA7F}" type="pres">
      <dgm:prSet presAssocID="{86D360A2-F7F4-49B5-97A2-E54E79CA51C6}" presName="linear" presStyleCnt="0">
        <dgm:presLayoutVars>
          <dgm:animLvl val="lvl"/>
          <dgm:resizeHandles val="exact"/>
        </dgm:presLayoutVars>
      </dgm:prSet>
      <dgm:spPr/>
      <dgm:t>
        <a:bodyPr/>
        <a:lstStyle/>
        <a:p>
          <a:endParaRPr lang="en-US"/>
        </a:p>
      </dgm:t>
    </dgm:pt>
    <dgm:pt modelId="{0FF083C2-AC82-4514-ACAB-BCDDBA0E01E8}" type="pres">
      <dgm:prSet presAssocID="{06BF3BB3-83B7-4D66-8A68-91C5D861D5A3}" presName="parentText" presStyleLbl="node1" presStyleIdx="0" presStyleCnt="1" custLinFactNeighborY="-43">
        <dgm:presLayoutVars>
          <dgm:chMax val="0"/>
          <dgm:bulletEnabled val="1"/>
        </dgm:presLayoutVars>
      </dgm:prSet>
      <dgm:spPr/>
      <dgm:t>
        <a:bodyPr/>
        <a:lstStyle/>
        <a:p>
          <a:endParaRPr lang="en-US"/>
        </a:p>
      </dgm:t>
    </dgm:pt>
  </dgm:ptLst>
  <dgm:cxnLst>
    <dgm:cxn modelId="{2DB3E5E0-5759-4494-A25C-D0931C11C94E}" srcId="{86D360A2-F7F4-49B5-97A2-E54E79CA51C6}" destId="{06BF3BB3-83B7-4D66-8A68-91C5D861D5A3}" srcOrd="0" destOrd="0" parTransId="{0C9B46FE-E1BC-4B9B-BEC8-DEEEA39AD71B}" sibTransId="{14B78557-6874-49A1-B438-1FABCB80CC30}"/>
    <dgm:cxn modelId="{15E7B9DE-B146-46B8-9942-1CD3CAC0BDC0}" type="presOf" srcId="{06BF3BB3-83B7-4D66-8A68-91C5D861D5A3}" destId="{0FF083C2-AC82-4514-ACAB-BCDDBA0E01E8}" srcOrd="0" destOrd="0" presId="urn:microsoft.com/office/officeart/2005/8/layout/vList2"/>
    <dgm:cxn modelId="{EEC227E7-255F-47A1-B7F8-C6F8933A6FC2}" type="presOf" srcId="{86D360A2-F7F4-49B5-97A2-E54E79CA51C6}" destId="{DE55C8A8-70A4-4659-90F1-8DE13751AA7F}" srcOrd="0" destOrd="0" presId="urn:microsoft.com/office/officeart/2005/8/layout/vList2"/>
    <dgm:cxn modelId="{E205C2EE-9A2E-475E-B201-AF04DA55353D}" type="presParOf" srcId="{DE55C8A8-70A4-4659-90F1-8DE13751AA7F}" destId="{0FF083C2-AC82-4514-ACAB-BCDDBA0E01E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D1485F-F3D6-9140-B88C-2BB53F9C8B60}" type="doc">
      <dgm:prSet loTypeId="urn:microsoft.com/office/officeart/2005/8/layout/list1" loCatId="pyramid" qsTypeId="urn:microsoft.com/office/officeart/2005/8/quickstyle/simple4" qsCatId="simple" csTypeId="urn:microsoft.com/office/officeart/2005/8/colors/accent1_2" csCatId="accent1"/>
      <dgm:spPr/>
      <dgm:t>
        <a:bodyPr/>
        <a:lstStyle/>
        <a:p>
          <a:endParaRPr lang="tr-TR"/>
        </a:p>
      </dgm:t>
    </dgm:pt>
    <dgm:pt modelId="{4BB1B5ED-87FC-254C-A9C0-768F3914A020}">
      <dgm:prSet/>
      <dgm:spPr/>
      <dgm:t>
        <a:bodyPr/>
        <a:lstStyle/>
        <a:p>
          <a:pPr rtl="0"/>
          <a:r>
            <a:rPr lang="tr-TR" b="1" smtClean="0"/>
            <a:t>BİREYSEL NEDENLER </a:t>
          </a:r>
          <a:endParaRPr lang="tr-TR"/>
        </a:p>
      </dgm:t>
    </dgm:pt>
    <dgm:pt modelId="{2BA2F311-9597-0A48-B29A-5CEDC1D9F1C6}" type="parTrans" cxnId="{519E7854-9475-5541-B25D-8A258F6AAF95}">
      <dgm:prSet/>
      <dgm:spPr/>
      <dgm:t>
        <a:bodyPr/>
        <a:lstStyle/>
        <a:p>
          <a:endParaRPr lang="tr-TR"/>
        </a:p>
      </dgm:t>
    </dgm:pt>
    <dgm:pt modelId="{49A34744-C5FA-4C4A-8116-EBC3CA812786}" type="sibTrans" cxnId="{519E7854-9475-5541-B25D-8A258F6AAF95}">
      <dgm:prSet/>
      <dgm:spPr/>
      <dgm:t>
        <a:bodyPr/>
        <a:lstStyle/>
        <a:p>
          <a:endParaRPr lang="tr-TR"/>
        </a:p>
      </dgm:t>
    </dgm:pt>
    <dgm:pt modelId="{6D7520D7-5301-1F49-9448-B05D366F7D6F}">
      <dgm:prSet/>
      <dgm:spPr/>
      <dgm:t>
        <a:bodyPr/>
        <a:lstStyle/>
        <a:p>
          <a:pPr rtl="0"/>
          <a:r>
            <a:rPr lang="tr-TR" b="1" smtClean="0"/>
            <a:t>ALKOL KULLANMA</a:t>
          </a:r>
          <a:endParaRPr lang="tr-TR"/>
        </a:p>
      </dgm:t>
    </dgm:pt>
    <dgm:pt modelId="{B48F6E56-CB79-D546-B880-B1B361A33982}" type="parTrans" cxnId="{9FDDD24C-97A9-B943-A3DF-A4C8EE229DDF}">
      <dgm:prSet/>
      <dgm:spPr/>
      <dgm:t>
        <a:bodyPr/>
        <a:lstStyle/>
        <a:p>
          <a:endParaRPr lang="tr-TR"/>
        </a:p>
      </dgm:t>
    </dgm:pt>
    <dgm:pt modelId="{7AC36EC0-4ADF-6742-97EF-5BEA3ECB3A16}" type="sibTrans" cxnId="{9FDDD24C-97A9-B943-A3DF-A4C8EE229DDF}">
      <dgm:prSet/>
      <dgm:spPr/>
      <dgm:t>
        <a:bodyPr/>
        <a:lstStyle/>
        <a:p>
          <a:endParaRPr lang="tr-TR"/>
        </a:p>
      </dgm:t>
    </dgm:pt>
    <dgm:pt modelId="{08231CD6-83C3-8F4C-A7DC-A30720B9B732}">
      <dgm:prSet/>
      <dgm:spPr/>
      <dgm:t>
        <a:bodyPr/>
        <a:lstStyle/>
        <a:p>
          <a:pPr rtl="0"/>
          <a:r>
            <a:rPr lang="tr-TR" b="1" smtClean="0"/>
            <a:t>KİŞİLİK BOZUKLUKLARI</a:t>
          </a:r>
          <a:endParaRPr lang="tr-TR"/>
        </a:p>
      </dgm:t>
    </dgm:pt>
    <dgm:pt modelId="{7059B8F5-944D-B445-8E29-5B7CE76C80E9}" type="parTrans" cxnId="{E6EA9604-DC29-1F4B-A665-E99E704F0638}">
      <dgm:prSet/>
      <dgm:spPr/>
      <dgm:t>
        <a:bodyPr/>
        <a:lstStyle/>
        <a:p>
          <a:endParaRPr lang="tr-TR"/>
        </a:p>
      </dgm:t>
    </dgm:pt>
    <dgm:pt modelId="{588DA590-BC4C-3941-83D3-75E47F9EAB34}" type="sibTrans" cxnId="{E6EA9604-DC29-1F4B-A665-E99E704F0638}">
      <dgm:prSet/>
      <dgm:spPr/>
      <dgm:t>
        <a:bodyPr/>
        <a:lstStyle/>
        <a:p>
          <a:endParaRPr lang="tr-TR"/>
        </a:p>
      </dgm:t>
    </dgm:pt>
    <dgm:pt modelId="{6A9F23F2-6071-344D-914C-9A43D93E091B}">
      <dgm:prSet/>
      <dgm:spPr/>
      <dgm:t>
        <a:bodyPr/>
        <a:lstStyle/>
        <a:p>
          <a:pPr rtl="0"/>
          <a:r>
            <a:rPr lang="tr-TR" b="1" smtClean="0"/>
            <a:t>AİLEDE ŞİDDET ÖYKÜSÜ</a:t>
          </a:r>
          <a:endParaRPr lang="tr-TR"/>
        </a:p>
      </dgm:t>
    </dgm:pt>
    <dgm:pt modelId="{E303DCF9-9383-6D46-8594-E1EF2BB23E02}" type="parTrans" cxnId="{7068E65F-F643-284B-B7D7-483E6C7D4CF5}">
      <dgm:prSet/>
      <dgm:spPr/>
      <dgm:t>
        <a:bodyPr/>
        <a:lstStyle/>
        <a:p>
          <a:endParaRPr lang="tr-TR"/>
        </a:p>
      </dgm:t>
    </dgm:pt>
    <dgm:pt modelId="{E270A59E-F787-0041-A8A1-3BC6DDE9FF5D}" type="sibTrans" cxnId="{7068E65F-F643-284B-B7D7-483E6C7D4CF5}">
      <dgm:prSet/>
      <dgm:spPr/>
      <dgm:t>
        <a:bodyPr/>
        <a:lstStyle/>
        <a:p>
          <a:endParaRPr lang="tr-TR"/>
        </a:p>
      </dgm:t>
    </dgm:pt>
    <dgm:pt modelId="{C95C614C-0928-8340-9D8C-BF956805CEFD}">
      <dgm:prSet/>
      <dgm:spPr/>
      <dgm:t>
        <a:bodyPr/>
        <a:lstStyle/>
        <a:p>
          <a:pPr rtl="0"/>
          <a:r>
            <a:rPr lang="tr-TR" b="1" smtClean="0"/>
            <a:t>İLİŞKİNİN BİÇİMİ İLE İLGİLİ FAKTÖRLER</a:t>
          </a:r>
          <a:endParaRPr lang="tr-TR"/>
        </a:p>
      </dgm:t>
    </dgm:pt>
    <dgm:pt modelId="{098839D8-3440-DC48-A719-996E3C737206}" type="parTrans" cxnId="{C8B05DCD-B704-A84D-A05A-9BA3D191337D}">
      <dgm:prSet/>
      <dgm:spPr/>
      <dgm:t>
        <a:bodyPr/>
        <a:lstStyle/>
        <a:p>
          <a:endParaRPr lang="tr-TR"/>
        </a:p>
      </dgm:t>
    </dgm:pt>
    <dgm:pt modelId="{7B2128F7-8C28-9B45-BDD8-06359E005139}" type="sibTrans" cxnId="{C8B05DCD-B704-A84D-A05A-9BA3D191337D}">
      <dgm:prSet/>
      <dgm:spPr/>
      <dgm:t>
        <a:bodyPr/>
        <a:lstStyle/>
        <a:p>
          <a:endParaRPr lang="tr-TR"/>
        </a:p>
      </dgm:t>
    </dgm:pt>
    <dgm:pt modelId="{943CC64A-BFEF-DB42-9E4C-28111E996FD0}">
      <dgm:prSet/>
      <dgm:spPr/>
      <dgm:t>
        <a:bodyPr/>
        <a:lstStyle/>
        <a:p>
          <a:pPr rtl="0"/>
          <a:r>
            <a:rPr lang="tr-TR" b="1" smtClean="0"/>
            <a:t>TOPLUMSAL FAKTÖRLER</a:t>
          </a:r>
          <a:endParaRPr lang="tr-TR"/>
        </a:p>
      </dgm:t>
    </dgm:pt>
    <dgm:pt modelId="{F193609B-F788-5F46-80D7-ED8FAEB1436B}" type="parTrans" cxnId="{22895EBF-7C31-8940-9F5E-058768D6EE34}">
      <dgm:prSet/>
      <dgm:spPr/>
      <dgm:t>
        <a:bodyPr/>
        <a:lstStyle/>
        <a:p>
          <a:endParaRPr lang="tr-TR"/>
        </a:p>
      </dgm:t>
    </dgm:pt>
    <dgm:pt modelId="{AAA792E4-EF1A-CA4E-9855-A94C0BFAC1A7}" type="sibTrans" cxnId="{22895EBF-7C31-8940-9F5E-058768D6EE34}">
      <dgm:prSet/>
      <dgm:spPr/>
      <dgm:t>
        <a:bodyPr/>
        <a:lstStyle/>
        <a:p>
          <a:endParaRPr lang="tr-TR"/>
        </a:p>
      </dgm:t>
    </dgm:pt>
    <dgm:pt modelId="{91760FA1-120A-9F4C-B87A-D5BBE14D0604}">
      <dgm:prSet/>
      <dgm:spPr/>
      <dgm:t>
        <a:bodyPr/>
        <a:lstStyle/>
        <a:p>
          <a:pPr rtl="0"/>
          <a:r>
            <a:rPr lang="tr-TR" b="1" smtClean="0"/>
            <a:t>KÜLTÜREL ETKENLER</a:t>
          </a:r>
          <a:endParaRPr lang="tr-TR"/>
        </a:p>
      </dgm:t>
    </dgm:pt>
    <dgm:pt modelId="{49381E3C-F6E8-DD4B-AAF6-8F824B56479A}" type="parTrans" cxnId="{33DA8ED4-B9E3-AE45-81C6-5D0F379EBCDC}">
      <dgm:prSet/>
      <dgm:spPr/>
      <dgm:t>
        <a:bodyPr/>
        <a:lstStyle/>
        <a:p>
          <a:endParaRPr lang="tr-TR"/>
        </a:p>
      </dgm:t>
    </dgm:pt>
    <dgm:pt modelId="{D0C27677-81F3-EC44-9F28-2B73903C29C2}" type="sibTrans" cxnId="{33DA8ED4-B9E3-AE45-81C6-5D0F379EBCDC}">
      <dgm:prSet/>
      <dgm:spPr/>
      <dgm:t>
        <a:bodyPr/>
        <a:lstStyle/>
        <a:p>
          <a:endParaRPr lang="tr-TR"/>
        </a:p>
      </dgm:t>
    </dgm:pt>
    <dgm:pt modelId="{17E0AA99-D056-454C-B777-CB0E0068AB5A}" type="pres">
      <dgm:prSet presAssocID="{43D1485F-F3D6-9140-B88C-2BB53F9C8B60}" presName="linear" presStyleCnt="0">
        <dgm:presLayoutVars>
          <dgm:dir/>
          <dgm:animLvl val="lvl"/>
          <dgm:resizeHandles val="exact"/>
        </dgm:presLayoutVars>
      </dgm:prSet>
      <dgm:spPr/>
      <dgm:t>
        <a:bodyPr/>
        <a:lstStyle/>
        <a:p>
          <a:endParaRPr lang="tr-TR"/>
        </a:p>
      </dgm:t>
    </dgm:pt>
    <dgm:pt modelId="{BA05FF09-9826-744A-B466-1362479376C8}" type="pres">
      <dgm:prSet presAssocID="{4BB1B5ED-87FC-254C-A9C0-768F3914A020}" presName="parentLin" presStyleCnt="0"/>
      <dgm:spPr/>
    </dgm:pt>
    <dgm:pt modelId="{54749D37-3F8C-4B4B-98F5-11051FFB1E79}" type="pres">
      <dgm:prSet presAssocID="{4BB1B5ED-87FC-254C-A9C0-768F3914A020}" presName="parentLeftMargin" presStyleLbl="node1" presStyleIdx="0" presStyleCnt="7"/>
      <dgm:spPr/>
      <dgm:t>
        <a:bodyPr/>
        <a:lstStyle/>
        <a:p>
          <a:endParaRPr lang="tr-TR"/>
        </a:p>
      </dgm:t>
    </dgm:pt>
    <dgm:pt modelId="{230E3049-4847-324D-A152-FAF0195B995F}" type="pres">
      <dgm:prSet presAssocID="{4BB1B5ED-87FC-254C-A9C0-768F3914A020}" presName="parentText" presStyleLbl="node1" presStyleIdx="0" presStyleCnt="7">
        <dgm:presLayoutVars>
          <dgm:chMax val="0"/>
          <dgm:bulletEnabled val="1"/>
        </dgm:presLayoutVars>
      </dgm:prSet>
      <dgm:spPr/>
      <dgm:t>
        <a:bodyPr/>
        <a:lstStyle/>
        <a:p>
          <a:endParaRPr lang="tr-TR"/>
        </a:p>
      </dgm:t>
    </dgm:pt>
    <dgm:pt modelId="{2A175BA3-7020-0140-B3BB-5DA393DD1080}" type="pres">
      <dgm:prSet presAssocID="{4BB1B5ED-87FC-254C-A9C0-768F3914A020}" presName="negativeSpace" presStyleCnt="0"/>
      <dgm:spPr/>
    </dgm:pt>
    <dgm:pt modelId="{9D375C16-A598-2F44-AF15-B9A86C162A1E}" type="pres">
      <dgm:prSet presAssocID="{4BB1B5ED-87FC-254C-A9C0-768F3914A020}" presName="childText" presStyleLbl="conFgAcc1" presStyleIdx="0" presStyleCnt="7">
        <dgm:presLayoutVars>
          <dgm:bulletEnabled val="1"/>
        </dgm:presLayoutVars>
      </dgm:prSet>
      <dgm:spPr/>
    </dgm:pt>
    <dgm:pt modelId="{01650499-5725-D445-9FE4-47F11ECC9501}" type="pres">
      <dgm:prSet presAssocID="{49A34744-C5FA-4C4A-8116-EBC3CA812786}" presName="spaceBetweenRectangles" presStyleCnt="0"/>
      <dgm:spPr/>
    </dgm:pt>
    <dgm:pt modelId="{A38055C9-EEDD-1C47-9ED2-FCA441E38D42}" type="pres">
      <dgm:prSet presAssocID="{6D7520D7-5301-1F49-9448-B05D366F7D6F}" presName="parentLin" presStyleCnt="0"/>
      <dgm:spPr/>
    </dgm:pt>
    <dgm:pt modelId="{4870C7FB-78F9-C740-9D5F-B00F9F33B6F4}" type="pres">
      <dgm:prSet presAssocID="{6D7520D7-5301-1F49-9448-B05D366F7D6F}" presName="parentLeftMargin" presStyleLbl="node1" presStyleIdx="0" presStyleCnt="7"/>
      <dgm:spPr/>
      <dgm:t>
        <a:bodyPr/>
        <a:lstStyle/>
        <a:p>
          <a:endParaRPr lang="tr-TR"/>
        </a:p>
      </dgm:t>
    </dgm:pt>
    <dgm:pt modelId="{A4476BD5-1D71-AD44-AF2E-25BB6ABB94B1}" type="pres">
      <dgm:prSet presAssocID="{6D7520D7-5301-1F49-9448-B05D366F7D6F}" presName="parentText" presStyleLbl="node1" presStyleIdx="1" presStyleCnt="7">
        <dgm:presLayoutVars>
          <dgm:chMax val="0"/>
          <dgm:bulletEnabled val="1"/>
        </dgm:presLayoutVars>
      </dgm:prSet>
      <dgm:spPr/>
      <dgm:t>
        <a:bodyPr/>
        <a:lstStyle/>
        <a:p>
          <a:endParaRPr lang="tr-TR"/>
        </a:p>
      </dgm:t>
    </dgm:pt>
    <dgm:pt modelId="{B5069116-2C44-5D4A-9011-B80FA8DC02DF}" type="pres">
      <dgm:prSet presAssocID="{6D7520D7-5301-1F49-9448-B05D366F7D6F}" presName="negativeSpace" presStyleCnt="0"/>
      <dgm:spPr/>
    </dgm:pt>
    <dgm:pt modelId="{3A4DFF8A-9535-B643-9CE4-EA07D03C7408}" type="pres">
      <dgm:prSet presAssocID="{6D7520D7-5301-1F49-9448-B05D366F7D6F}" presName="childText" presStyleLbl="conFgAcc1" presStyleIdx="1" presStyleCnt="7">
        <dgm:presLayoutVars>
          <dgm:bulletEnabled val="1"/>
        </dgm:presLayoutVars>
      </dgm:prSet>
      <dgm:spPr/>
    </dgm:pt>
    <dgm:pt modelId="{69BC03D1-B245-4043-962B-0632F4641F17}" type="pres">
      <dgm:prSet presAssocID="{7AC36EC0-4ADF-6742-97EF-5BEA3ECB3A16}" presName="spaceBetweenRectangles" presStyleCnt="0"/>
      <dgm:spPr/>
    </dgm:pt>
    <dgm:pt modelId="{F72AD1E8-B642-BF44-B777-5B701A412EFE}" type="pres">
      <dgm:prSet presAssocID="{08231CD6-83C3-8F4C-A7DC-A30720B9B732}" presName="parentLin" presStyleCnt="0"/>
      <dgm:spPr/>
    </dgm:pt>
    <dgm:pt modelId="{46A6EC27-1AC6-DE42-A274-2A81744D9169}" type="pres">
      <dgm:prSet presAssocID="{08231CD6-83C3-8F4C-A7DC-A30720B9B732}" presName="parentLeftMargin" presStyleLbl="node1" presStyleIdx="1" presStyleCnt="7"/>
      <dgm:spPr/>
      <dgm:t>
        <a:bodyPr/>
        <a:lstStyle/>
        <a:p>
          <a:endParaRPr lang="tr-TR"/>
        </a:p>
      </dgm:t>
    </dgm:pt>
    <dgm:pt modelId="{5BBD9D10-C55B-0147-95E5-E52F8C3C41B5}" type="pres">
      <dgm:prSet presAssocID="{08231CD6-83C3-8F4C-A7DC-A30720B9B732}" presName="parentText" presStyleLbl="node1" presStyleIdx="2" presStyleCnt="7">
        <dgm:presLayoutVars>
          <dgm:chMax val="0"/>
          <dgm:bulletEnabled val="1"/>
        </dgm:presLayoutVars>
      </dgm:prSet>
      <dgm:spPr/>
      <dgm:t>
        <a:bodyPr/>
        <a:lstStyle/>
        <a:p>
          <a:endParaRPr lang="tr-TR"/>
        </a:p>
      </dgm:t>
    </dgm:pt>
    <dgm:pt modelId="{F9914F49-B090-4645-99EC-F57C6AA9EF4A}" type="pres">
      <dgm:prSet presAssocID="{08231CD6-83C3-8F4C-A7DC-A30720B9B732}" presName="negativeSpace" presStyleCnt="0"/>
      <dgm:spPr/>
    </dgm:pt>
    <dgm:pt modelId="{E1861633-A168-E04B-8212-1F53361B67DF}" type="pres">
      <dgm:prSet presAssocID="{08231CD6-83C3-8F4C-A7DC-A30720B9B732}" presName="childText" presStyleLbl="conFgAcc1" presStyleIdx="2" presStyleCnt="7">
        <dgm:presLayoutVars>
          <dgm:bulletEnabled val="1"/>
        </dgm:presLayoutVars>
      </dgm:prSet>
      <dgm:spPr/>
    </dgm:pt>
    <dgm:pt modelId="{FD745F5F-2358-5D4D-9C1E-48AF4224DA5A}" type="pres">
      <dgm:prSet presAssocID="{588DA590-BC4C-3941-83D3-75E47F9EAB34}" presName="spaceBetweenRectangles" presStyleCnt="0"/>
      <dgm:spPr/>
    </dgm:pt>
    <dgm:pt modelId="{A6191217-094E-5D49-AB9E-2425233F80F5}" type="pres">
      <dgm:prSet presAssocID="{6A9F23F2-6071-344D-914C-9A43D93E091B}" presName="parentLin" presStyleCnt="0"/>
      <dgm:spPr/>
    </dgm:pt>
    <dgm:pt modelId="{956EE280-F66D-554A-BDA9-0C205FAF38F4}" type="pres">
      <dgm:prSet presAssocID="{6A9F23F2-6071-344D-914C-9A43D93E091B}" presName="parentLeftMargin" presStyleLbl="node1" presStyleIdx="2" presStyleCnt="7"/>
      <dgm:spPr/>
      <dgm:t>
        <a:bodyPr/>
        <a:lstStyle/>
        <a:p>
          <a:endParaRPr lang="tr-TR"/>
        </a:p>
      </dgm:t>
    </dgm:pt>
    <dgm:pt modelId="{6BF7E0B5-C933-5C47-85A5-1D659DC5EA8A}" type="pres">
      <dgm:prSet presAssocID="{6A9F23F2-6071-344D-914C-9A43D93E091B}" presName="parentText" presStyleLbl="node1" presStyleIdx="3" presStyleCnt="7">
        <dgm:presLayoutVars>
          <dgm:chMax val="0"/>
          <dgm:bulletEnabled val="1"/>
        </dgm:presLayoutVars>
      </dgm:prSet>
      <dgm:spPr/>
      <dgm:t>
        <a:bodyPr/>
        <a:lstStyle/>
        <a:p>
          <a:endParaRPr lang="tr-TR"/>
        </a:p>
      </dgm:t>
    </dgm:pt>
    <dgm:pt modelId="{04D37668-DBC0-5944-A0A8-C48AEEDDAFAE}" type="pres">
      <dgm:prSet presAssocID="{6A9F23F2-6071-344D-914C-9A43D93E091B}" presName="negativeSpace" presStyleCnt="0"/>
      <dgm:spPr/>
    </dgm:pt>
    <dgm:pt modelId="{DF957938-94AD-F640-8F5F-0CF055C24FB5}" type="pres">
      <dgm:prSet presAssocID="{6A9F23F2-6071-344D-914C-9A43D93E091B}" presName="childText" presStyleLbl="conFgAcc1" presStyleIdx="3" presStyleCnt="7">
        <dgm:presLayoutVars>
          <dgm:bulletEnabled val="1"/>
        </dgm:presLayoutVars>
      </dgm:prSet>
      <dgm:spPr/>
    </dgm:pt>
    <dgm:pt modelId="{F198DDA0-065B-884B-AF68-E6931DF0412F}" type="pres">
      <dgm:prSet presAssocID="{E270A59E-F787-0041-A8A1-3BC6DDE9FF5D}" presName="spaceBetweenRectangles" presStyleCnt="0"/>
      <dgm:spPr/>
    </dgm:pt>
    <dgm:pt modelId="{883F4567-90D2-FE4A-AAD7-84A8B40A708B}" type="pres">
      <dgm:prSet presAssocID="{C95C614C-0928-8340-9D8C-BF956805CEFD}" presName="parentLin" presStyleCnt="0"/>
      <dgm:spPr/>
    </dgm:pt>
    <dgm:pt modelId="{146D286D-60C7-1947-94FE-C590027C9CC2}" type="pres">
      <dgm:prSet presAssocID="{C95C614C-0928-8340-9D8C-BF956805CEFD}" presName="parentLeftMargin" presStyleLbl="node1" presStyleIdx="3" presStyleCnt="7"/>
      <dgm:spPr/>
      <dgm:t>
        <a:bodyPr/>
        <a:lstStyle/>
        <a:p>
          <a:endParaRPr lang="tr-TR"/>
        </a:p>
      </dgm:t>
    </dgm:pt>
    <dgm:pt modelId="{EA696505-33A9-D142-A2C9-93A448C46ED2}" type="pres">
      <dgm:prSet presAssocID="{C95C614C-0928-8340-9D8C-BF956805CEFD}" presName="parentText" presStyleLbl="node1" presStyleIdx="4" presStyleCnt="7">
        <dgm:presLayoutVars>
          <dgm:chMax val="0"/>
          <dgm:bulletEnabled val="1"/>
        </dgm:presLayoutVars>
      </dgm:prSet>
      <dgm:spPr/>
      <dgm:t>
        <a:bodyPr/>
        <a:lstStyle/>
        <a:p>
          <a:endParaRPr lang="tr-TR"/>
        </a:p>
      </dgm:t>
    </dgm:pt>
    <dgm:pt modelId="{49F9CAE9-4203-2E4F-A1A9-A35391706669}" type="pres">
      <dgm:prSet presAssocID="{C95C614C-0928-8340-9D8C-BF956805CEFD}" presName="negativeSpace" presStyleCnt="0"/>
      <dgm:spPr/>
    </dgm:pt>
    <dgm:pt modelId="{A5911AB0-A867-5444-91D8-4F80ABC18FB7}" type="pres">
      <dgm:prSet presAssocID="{C95C614C-0928-8340-9D8C-BF956805CEFD}" presName="childText" presStyleLbl="conFgAcc1" presStyleIdx="4" presStyleCnt="7">
        <dgm:presLayoutVars>
          <dgm:bulletEnabled val="1"/>
        </dgm:presLayoutVars>
      </dgm:prSet>
      <dgm:spPr/>
    </dgm:pt>
    <dgm:pt modelId="{A645140B-E18B-6947-B0C5-25E43C8D6AAF}" type="pres">
      <dgm:prSet presAssocID="{7B2128F7-8C28-9B45-BDD8-06359E005139}" presName="spaceBetweenRectangles" presStyleCnt="0"/>
      <dgm:spPr/>
    </dgm:pt>
    <dgm:pt modelId="{5AD6EA74-6D20-DA42-83C3-FCE95C5852F8}" type="pres">
      <dgm:prSet presAssocID="{943CC64A-BFEF-DB42-9E4C-28111E996FD0}" presName="parentLin" presStyleCnt="0"/>
      <dgm:spPr/>
    </dgm:pt>
    <dgm:pt modelId="{EBEC31C4-714E-864D-80F9-D018CBC5F91F}" type="pres">
      <dgm:prSet presAssocID="{943CC64A-BFEF-DB42-9E4C-28111E996FD0}" presName="parentLeftMargin" presStyleLbl="node1" presStyleIdx="4" presStyleCnt="7"/>
      <dgm:spPr/>
      <dgm:t>
        <a:bodyPr/>
        <a:lstStyle/>
        <a:p>
          <a:endParaRPr lang="tr-TR"/>
        </a:p>
      </dgm:t>
    </dgm:pt>
    <dgm:pt modelId="{44FDEB94-59B7-F740-AF93-9F2789EEAEC0}" type="pres">
      <dgm:prSet presAssocID="{943CC64A-BFEF-DB42-9E4C-28111E996FD0}" presName="parentText" presStyleLbl="node1" presStyleIdx="5" presStyleCnt="7">
        <dgm:presLayoutVars>
          <dgm:chMax val="0"/>
          <dgm:bulletEnabled val="1"/>
        </dgm:presLayoutVars>
      </dgm:prSet>
      <dgm:spPr/>
      <dgm:t>
        <a:bodyPr/>
        <a:lstStyle/>
        <a:p>
          <a:endParaRPr lang="tr-TR"/>
        </a:p>
      </dgm:t>
    </dgm:pt>
    <dgm:pt modelId="{C4C3434C-16DB-3546-B252-678C633FAE2A}" type="pres">
      <dgm:prSet presAssocID="{943CC64A-BFEF-DB42-9E4C-28111E996FD0}" presName="negativeSpace" presStyleCnt="0"/>
      <dgm:spPr/>
    </dgm:pt>
    <dgm:pt modelId="{50D03131-9C07-FD48-A391-51D4F2B0A5F4}" type="pres">
      <dgm:prSet presAssocID="{943CC64A-BFEF-DB42-9E4C-28111E996FD0}" presName="childText" presStyleLbl="conFgAcc1" presStyleIdx="5" presStyleCnt="7">
        <dgm:presLayoutVars>
          <dgm:bulletEnabled val="1"/>
        </dgm:presLayoutVars>
      </dgm:prSet>
      <dgm:spPr/>
    </dgm:pt>
    <dgm:pt modelId="{5C51ABC5-221A-9C49-BBEF-A2EDF9CAF0B0}" type="pres">
      <dgm:prSet presAssocID="{AAA792E4-EF1A-CA4E-9855-A94C0BFAC1A7}" presName="spaceBetweenRectangles" presStyleCnt="0"/>
      <dgm:spPr/>
    </dgm:pt>
    <dgm:pt modelId="{011594D3-DDB7-5142-9AC8-F26334BEC425}" type="pres">
      <dgm:prSet presAssocID="{91760FA1-120A-9F4C-B87A-D5BBE14D0604}" presName="parentLin" presStyleCnt="0"/>
      <dgm:spPr/>
    </dgm:pt>
    <dgm:pt modelId="{05ED2492-9DC3-7249-9D1D-F17516E101F7}" type="pres">
      <dgm:prSet presAssocID="{91760FA1-120A-9F4C-B87A-D5BBE14D0604}" presName="parentLeftMargin" presStyleLbl="node1" presStyleIdx="5" presStyleCnt="7"/>
      <dgm:spPr/>
      <dgm:t>
        <a:bodyPr/>
        <a:lstStyle/>
        <a:p>
          <a:endParaRPr lang="tr-TR"/>
        </a:p>
      </dgm:t>
    </dgm:pt>
    <dgm:pt modelId="{3830E7CA-C7B6-3A48-8274-8B078F6B8C5F}" type="pres">
      <dgm:prSet presAssocID="{91760FA1-120A-9F4C-B87A-D5BBE14D0604}" presName="parentText" presStyleLbl="node1" presStyleIdx="6" presStyleCnt="7">
        <dgm:presLayoutVars>
          <dgm:chMax val="0"/>
          <dgm:bulletEnabled val="1"/>
        </dgm:presLayoutVars>
      </dgm:prSet>
      <dgm:spPr/>
      <dgm:t>
        <a:bodyPr/>
        <a:lstStyle/>
        <a:p>
          <a:endParaRPr lang="tr-TR"/>
        </a:p>
      </dgm:t>
    </dgm:pt>
    <dgm:pt modelId="{EE957F06-7490-8E4F-84CE-65C414F1AB62}" type="pres">
      <dgm:prSet presAssocID="{91760FA1-120A-9F4C-B87A-D5BBE14D0604}" presName="negativeSpace" presStyleCnt="0"/>
      <dgm:spPr/>
    </dgm:pt>
    <dgm:pt modelId="{C257B9F4-6817-004E-AD9B-01A60129A0C7}" type="pres">
      <dgm:prSet presAssocID="{91760FA1-120A-9F4C-B87A-D5BBE14D0604}" presName="childText" presStyleLbl="conFgAcc1" presStyleIdx="6" presStyleCnt="7">
        <dgm:presLayoutVars>
          <dgm:bulletEnabled val="1"/>
        </dgm:presLayoutVars>
      </dgm:prSet>
      <dgm:spPr/>
    </dgm:pt>
  </dgm:ptLst>
  <dgm:cxnLst>
    <dgm:cxn modelId="{B9DD9B77-5D1D-DB46-9711-85DED3E5FF65}" type="presOf" srcId="{4BB1B5ED-87FC-254C-A9C0-768F3914A020}" destId="{230E3049-4847-324D-A152-FAF0195B995F}" srcOrd="1" destOrd="0" presId="urn:microsoft.com/office/officeart/2005/8/layout/list1"/>
    <dgm:cxn modelId="{C8B05DCD-B704-A84D-A05A-9BA3D191337D}" srcId="{43D1485F-F3D6-9140-B88C-2BB53F9C8B60}" destId="{C95C614C-0928-8340-9D8C-BF956805CEFD}" srcOrd="4" destOrd="0" parTransId="{098839D8-3440-DC48-A719-996E3C737206}" sibTransId="{7B2128F7-8C28-9B45-BDD8-06359E005139}"/>
    <dgm:cxn modelId="{22895EBF-7C31-8940-9F5E-058768D6EE34}" srcId="{43D1485F-F3D6-9140-B88C-2BB53F9C8B60}" destId="{943CC64A-BFEF-DB42-9E4C-28111E996FD0}" srcOrd="5" destOrd="0" parTransId="{F193609B-F788-5F46-80D7-ED8FAEB1436B}" sibTransId="{AAA792E4-EF1A-CA4E-9855-A94C0BFAC1A7}"/>
    <dgm:cxn modelId="{FC09F8CB-3844-3045-B024-9B9B33ACD061}" type="presOf" srcId="{08231CD6-83C3-8F4C-A7DC-A30720B9B732}" destId="{46A6EC27-1AC6-DE42-A274-2A81744D9169}" srcOrd="0" destOrd="0" presId="urn:microsoft.com/office/officeart/2005/8/layout/list1"/>
    <dgm:cxn modelId="{DC3ED2C6-3B4E-5349-92F2-67895FDD7FED}" type="presOf" srcId="{943CC64A-BFEF-DB42-9E4C-28111E996FD0}" destId="{44FDEB94-59B7-F740-AF93-9F2789EEAEC0}" srcOrd="1" destOrd="0" presId="urn:microsoft.com/office/officeart/2005/8/layout/list1"/>
    <dgm:cxn modelId="{B5F347A2-5CC8-B24E-9E46-EBC946D31A33}" type="presOf" srcId="{43D1485F-F3D6-9140-B88C-2BB53F9C8B60}" destId="{17E0AA99-D056-454C-B777-CB0E0068AB5A}" srcOrd="0" destOrd="0" presId="urn:microsoft.com/office/officeart/2005/8/layout/list1"/>
    <dgm:cxn modelId="{E03B2FB3-8B91-B747-9CFC-48D4BE303DD6}" type="presOf" srcId="{4BB1B5ED-87FC-254C-A9C0-768F3914A020}" destId="{54749D37-3F8C-4B4B-98F5-11051FFB1E79}" srcOrd="0" destOrd="0" presId="urn:microsoft.com/office/officeart/2005/8/layout/list1"/>
    <dgm:cxn modelId="{9FDDD24C-97A9-B943-A3DF-A4C8EE229DDF}" srcId="{43D1485F-F3D6-9140-B88C-2BB53F9C8B60}" destId="{6D7520D7-5301-1F49-9448-B05D366F7D6F}" srcOrd="1" destOrd="0" parTransId="{B48F6E56-CB79-D546-B880-B1B361A33982}" sibTransId="{7AC36EC0-4ADF-6742-97EF-5BEA3ECB3A16}"/>
    <dgm:cxn modelId="{7068E65F-F643-284B-B7D7-483E6C7D4CF5}" srcId="{43D1485F-F3D6-9140-B88C-2BB53F9C8B60}" destId="{6A9F23F2-6071-344D-914C-9A43D93E091B}" srcOrd="3" destOrd="0" parTransId="{E303DCF9-9383-6D46-8594-E1EF2BB23E02}" sibTransId="{E270A59E-F787-0041-A8A1-3BC6DDE9FF5D}"/>
    <dgm:cxn modelId="{BE2A50DB-262B-634D-875D-83008D136245}" type="presOf" srcId="{6A9F23F2-6071-344D-914C-9A43D93E091B}" destId="{956EE280-F66D-554A-BDA9-0C205FAF38F4}" srcOrd="0" destOrd="0" presId="urn:microsoft.com/office/officeart/2005/8/layout/list1"/>
    <dgm:cxn modelId="{4ABB0F95-995C-164B-8A04-D81EF0603F95}" type="presOf" srcId="{C95C614C-0928-8340-9D8C-BF956805CEFD}" destId="{146D286D-60C7-1947-94FE-C590027C9CC2}" srcOrd="0" destOrd="0" presId="urn:microsoft.com/office/officeart/2005/8/layout/list1"/>
    <dgm:cxn modelId="{F89A5AD6-A487-5D46-B0EA-9E7838534814}" type="presOf" srcId="{08231CD6-83C3-8F4C-A7DC-A30720B9B732}" destId="{5BBD9D10-C55B-0147-95E5-E52F8C3C41B5}" srcOrd="1" destOrd="0" presId="urn:microsoft.com/office/officeart/2005/8/layout/list1"/>
    <dgm:cxn modelId="{755887FE-ED2F-D743-940C-6D7CB1095073}" type="presOf" srcId="{91760FA1-120A-9F4C-B87A-D5BBE14D0604}" destId="{3830E7CA-C7B6-3A48-8274-8B078F6B8C5F}" srcOrd="1" destOrd="0" presId="urn:microsoft.com/office/officeart/2005/8/layout/list1"/>
    <dgm:cxn modelId="{E6EA9604-DC29-1F4B-A665-E99E704F0638}" srcId="{43D1485F-F3D6-9140-B88C-2BB53F9C8B60}" destId="{08231CD6-83C3-8F4C-A7DC-A30720B9B732}" srcOrd="2" destOrd="0" parTransId="{7059B8F5-944D-B445-8E29-5B7CE76C80E9}" sibTransId="{588DA590-BC4C-3941-83D3-75E47F9EAB34}"/>
    <dgm:cxn modelId="{83486E8E-689A-6C43-97CD-D1BC26D3740A}" type="presOf" srcId="{6D7520D7-5301-1F49-9448-B05D366F7D6F}" destId="{4870C7FB-78F9-C740-9D5F-B00F9F33B6F4}" srcOrd="0" destOrd="0" presId="urn:microsoft.com/office/officeart/2005/8/layout/list1"/>
    <dgm:cxn modelId="{AFBC7118-90C2-BE47-8B5E-B5B629E2E7CB}" type="presOf" srcId="{943CC64A-BFEF-DB42-9E4C-28111E996FD0}" destId="{EBEC31C4-714E-864D-80F9-D018CBC5F91F}" srcOrd="0" destOrd="0" presId="urn:microsoft.com/office/officeart/2005/8/layout/list1"/>
    <dgm:cxn modelId="{519E7854-9475-5541-B25D-8A258F6AAF95}" srcId="{43D1485F-F3D6-9140-B88C-2BB53F9C8B60}" destId="{4BB1B5ED-87FC-254C-A9C0-768F3914A020}" srcOrd="0" destOrd="0" parTransId="{2BA2F311-9597-0A48-B29A-5CEDC1D9F1C6}" sibTransId="{49A34744-C5FA-4C4A-8116-EBC3CA812786}"/>
    <dgm:cxn modelId="{1489DB8A-F252-0249-AA6A-9A56C33B09BE}" type="presOf" srcId="{6A9F23F2-6071-344D-914C-9A43D93E091B}" destId="{6BF7E0B5-C933-5C47-85A5-1D659DC5EA8A}" srcOrd="1" destOrd="0" presId="urn:microsoft.com/office/officeart/2005/8/layout/list1"/>
    <dgm:cxn modelId="{BB422BE1-FC0E-4C47-94E9-BE8AE9633623}" type="presOf" srcId="{91760FA1-120A-9F4C-B87A-D5BBE14D0604}" destId="{05ED2492-9DC3-7249-9D1D-F17516E101F7}" srcOrd="0" destOrd="0" presId="urn:microsoft.com/office/officeart/2005/8/layout/list1"/>
    <dgm:cxn modelId="{84413096-6353-354B-BD94-7BF6A5C7F945}" type="presOf" srcId="{6D7520D7-5301-1F49-9448-B05D366F7D6F}" destId="{A4476BD5-1D71-AD44-AF2E-25BB6ABB94B1}" srcOrd="1" destOrd="0" presId="urn:microsoft.com/office/officeart/2005/8/layout/list1"/>
    <dgm:cxn modelId="{33DA8ED4-B9E3-AE45-81C6-5D0F379EBCDC}" srcId="{43D1485F-F3D6-9140-B88C-2BB53F9C8B60}" destId="{91760FA1-120A-9F4C-B87A-D5BBE14D0604}" srcOrd="6" destOrd="0" parTransId="{49381E3C-F6E8-DD4B-AAF6-8F824B56479A}" sibTransId="{D0C27677-81F3-EC44-9F28-2B73903C29C2}"/>
    <dgm:cxn modelId="{C8642D4E-28CC-C84F-9F38-86C8836E4CA1}" type="presOf" srcId="{C95C614C-0928-8340-9D8C-BF956805CEFD}" destId="{EA696505-33A9-D142-A2C9-93A448C46ED2}" srcOrd="1" destOrd="0" presId="urn:microsoft.com/office/officeart/2005/8/layout/list1"/>
    <dgm:cxn modelId="{E4A8A159-6730-4046-A30E-D119CC4AD7E3}" type="presParOf" srcId="{17E0AA99-D056-454C-B777-CB0E0068AB5A}" destId="{BA05FF09-9826-744A-B466-1362479376C8}" srcOrd="0" destOrd="0" presId="urn:microsoft.com/office/officeart/2005/8/layout/list1"/>
    <dgm:cxn modelId="{2838F9D9-36E9-964A-9B3B-CE92EA0E4C1A}" type="presParOf" srcId="{BA05FF09-9826-744A-B466-1362479376C8}" destId="{54749D37-3F8C-4B4B-98F5-11051FFB1E79}" srcOrd="0" destOrd="0" presId="urn:microsoft.com/office/officeart/2005/8/layout/list1"/>
    <dgm:cxn modelId="{778C997C-70B7-854D-B2AD-DFEC5CD45804}" type="presParOf" srcId="{BA05FF09-9826-744A-B466-1362479376C8}" destId="{230E3049-4847-324D-A152-FAF0195B995F}" srcOrd="1" destOrd="0" presId="urn:microsoft.com/office/officeart/2005/8/layout/list1"/>
    <dgm:cxn modelId="{60ABDE7D-05A0-AB4E-A25C-D05040F1E93D}" type="presParOf" srcId="{17E0AA99-D056-454C-B777-CB0E0068AB5A}" destId="{2A175BA3-7020-0140-B3BB-5DA393DD1080}" srcOrd="1" destOrd="0" presId="urn:microsoft.com/office/officeart/2005/8/layout/list1"/>
    <dgm:cxn modelId="{FE21D7D2-64EF-A248-9018-9E78183B5DD2}" type="presParOf" srcId="{17E0AA99-D056-454C-B777-CB0E0068AB5A}" destId="{9D375C16-A598-2F44-AF15-B9A86C162A1E}" srcOrd="2" destOrd="0" presId="urn:microsoft.com/office/officeart/2005/8/layout/list1"/>
    <dgm:cxn modelId="{918F3D8E-6E65-AC48-9D71-5ACB81632F9E}" type="presParOf" srcId="{17E0AA99-D056-454C-B777-CB0E0068AB5A}" destId="{01650499-5725-D445-9FE4-47F11ECC9501}" srcOrd="3" destOrd="0" presId="urn:microsoft.com/office/officeart/2005/8/layout/list1"/>
    <dgm:cxn modelId="{B8EFEE9D-28AF-D849-A948-BE98E825F878}" type="presParOf" srcId="{17E0AA99-D056-454C-B777-CB0E0068AB5A}" destId="{A38055C9-EEDD-1C47-9ED2-FCA441E38D42}" srcOrd="4" destOrd="0" presId="urn:microsoft.com/office/officeart/2005/8/layout/list1"/>
    <dgm:cxn modelId="{345D644A-CF0C-CB40-9CBD-B34FA88F4E68}" type="presParOf" srcId="{A38055C9-EEDD-1C47-9ED2-FCA441E38D42}" destId="{4870C7FB-78F9-C740-9D5F-B00F9F33B6F4}" srcOrd="0" destOrd="0" presId="urn:microsoft.com/office/officeart/2005/8/layout/list1"/>
    <dgm:cxn modelId="{67C6C9FF-1E34-D447-9D0E-1DE57C4BDFD7}" type="presParOf" srcId="{A38055C9-EEDD-1C47-9ED2-FCA441E38D42}" destId="{A4476BD5-1D71-AD44-AF2E-25BB6ABB94B1}" srcOrd="1" destOrd="0" presId="urn:microsoft.com/office/officeart/2005/8/layout/list1"/>
    <dgm:cxn modelId="{6ACF45CF-9E26-0644-98F7-E82B983C5A6D}" type="presParOf" srcId="{17E0AA99-D056-454C-B777-CB0E0068AB5A}" destId="{B5069116-2C44-5D4A-9011-B80FA8DC02DF}" srcOrd="5" destOrd="0" presId="urn:microsoft.com/office/officeart/2005/8/layout/list1"/>
    <dgm:cxn modelId="{A41F5350-D2FC-0342-B9E0-4BBE68FE38F9}" type="presParOf" srcId="{17E0AA99-D056-454C-B777-CB0E0068AB5A}" destId="{3A4DFF8A-9535-B643-9CE4-EA07D03C7408}" srcOrd="6" destOrd="0" presId="urn:microsoft.com/office/officeart/2005/8/layout/list1"/>
    <dgm:cxn modelId="{4069E0FA-443C-9344-9156-645E963F8FFE}" type="presParOf" srcId="{17E0AA99-D056-454C-B777-CB0E0068AB5A}" destId="{69BC03D1-B245-4043-962B-0632F4641F17}" srcOrd="7" destOrd="0" presId="urn:microsoft.com/office/officeart/2005/8/layout/list1"/>
    <dgm:cxn modelId="{FBF0C560-B5D4-A749-A31D-A6BBD896FF05}" type="presParOf" srcId="{17E0AA99-D056-454C-B777-CB0E0068AB5A}" destId="{F72AD1E8-B642-BF44-B777-5B701A412EFE}" srcOrd="8" destOrd="0" presId="urn:microsoft.com/office/officeart/2005/8/layout/list1"/>
    <dgm:cxn modelId="{03844189-109C-DD46-9156-08A5344CD628}" type="presParOf" srcId="{F72AD1E8-B642-BF44-B777-5B701A412EFE}" destId="{46A6EC27-1AC6-DE42-A274-2A81744D9169}" srcOrd="0" destOrd="0" presId="urn:microsoft.com/office/officeart/2005/8/layout/list1"/>
    <dgm:cxn modelId="{0A93F9EB-F93D-8742-907F-B7835A46ADE0}" type="presParOf" srcId="{F72AD1E8-B642-BF44-B777-5B701A412EFE}" destId="{5BBD9D10-C55B-0147-95E5-E52F8C3C41B5}" srcOrd="1" destOrd="0" presId="urn:microsoft.com/office/officeart/2005/8/layout/list1"/>
    <dgm:cxn modelId="{F90A09E6-6ED5-3547-8F04-A95F28987E30}" type="presParOf" srcId="{17E0AA99-D056-454C-B777-CB0E0068AB5A}" destId="{F9914F49-B090-4645-99EC-F57C6AA9EF4A}" srcOrd="9" destOrd="0" presId="urn:microsoft.com/office/officeart/2005/8/layout/list1"/>
    <dgm:cxn modelId="{17C895AB-34E2-AD43-AC2E-DCD8108DB334}" type="presParOf" srcId="{17E0AA99-D056-454C-B777-CB0E0068AB5A}" destId="{E1861633-A168-E04B-8212-1F53361B67DF}" srcOrd="10" destOrd="0" presId="urn:microsoft.com/office/officeart/2005/8/layout/list1"/>
    <dgm:cxn modelId="{1CD937C0-4E20-6140-A863-F2D68044C08E}" type="presParOf" srcId="{17E0AA99-D056-454C-B777-CB0E0068AB5A}" destId="{FD745F5F-2358-5D4D-9C1E-48AF4224DA5A}" srcOrd="11" destOrd="0" presId="urn:microsoft.com/office/officeart/2005/8/layout/list1"/>
    <dgm:cxn modelId="{E045D02D-9528-7241-B18C-835E21783993}" type="presParOf" srcId="{17E0AA99-D056-454C-B777-CB0E0068AB5A}" destId="{A6191217-094E-5D49-AB9E-2425233F80F5}" srcOrd="12" destOrd="0" presId="urn:microsoft.com/office/officeart/2005/8/layout/list1"/>
    <dgm:cxn modelId="{B79AA229-BDC6-1843-AFF9-778E71922A11}" type="presParOf" srcId="{A6191217-094E-5D49-AB9E-2425233F80F5}" destId="{956EE280-F66D-554A-BDA9-0C205FAF38F4}" srcOrd="0" destOrd="0" presId="urn:microsoft.com/office/officeart/2005/8/layout/list1"/>
    <dgm:cxn modelId="{2917B4DB-E9F8-2C4B-9DE3-542C097E80C0}" type="presParOf" srcId="{A6191217-094E-5D49-AB9E-2425233F80F5}" destId="{6BF7E0B5-C933-5C47-85A5-1D659DC5EA8A}" srcOrd="1" destOrd="0" presId="urn:microsoft.com/office/officeart/2005/8/layout/list1"/>
    <dgm:cxn modelId="{BD541D49-5555-0B4F-8388-9D2E5B1DF397}" type="presParOf" srcId="{17E0AA99-D056-454C-B777-CB0E0068AB5A}" destId="{04D37668-DBC0-5944-A0A8-C48AEEDDAFAE}" srcOrd="13" destOrd="0" presId="urn:microsoft.com/office/officeart/2005/8/layout/list1"/>
    <dgm:cxn modelId="{F0A89E3B-8FB6-A446-9150-94AE6F1F495A}" type="presParOf" srcId="{17E0AA99-D056-454C-B777-CB0E0068AB5A}" destId="{DF957938-94AD-F640-8F5F-0CF055C24FB5}" srcOrd="14" destOrd="0" presId="urn:microsoft.com/office/officeart/2005/8/layout/list1"/>
    <dgm:cxn modelId="{91AF96CF-98DB-4B45-8AAD-C8EA053621AA}" type="presParOf" srcId="{17E0AA99-D056-454C-B777-CB0E0068AB5A}" destId="{F198DDA0-065B-884B-AF68-E6931DF0412F}" srcOrd="15" destOrd="0" presId="urn:microsoft.com/office/officeart/2005/8/layout/list1"/>
    <dgm:cxn modelId="{71D69F2C-F6B5-824F-8990-23FC737B1B18}" type="presParOf" srcId="{17E0AA99-D056-454C-B777-CB0E0068AB5A}" destId="{883F4567-90D2-FE4A-AAD7-84A8B40A708B}" srcOrd="16" destOrd="0" presId="urn:microsoft.com/office/officeart/2005/8/layout/list1"/>
    <dgm:cxn modelId="{41E14537-6AD0-4647-9C2E-63C55166C904}" type="presParOf" srcId="{883F4567-90D2-FE4A-AAD7-84A8B40A708B}" destId="{146D286D-60C7-1947-94FE-C590027C9CC2}" srcOrd="0" destOrd="0" presId="urn:microsoft.com/office/officeart/2005/8/layout/list1"/>
    <dgm:cxn modelId="{C8912A8B-F7CA-0947-A34D-34A8EFC5AA09}" type="presParOf" srcId="{883F4567-90D2-FE4A-AAD7-84A8B40A708B}" destId="{EA696505-33A9-D142-A2C9-93A448C46ED2}" srcOrd="1" destOrd="0" presId="urn:microsoft.com/office/officeart/2005/8/layout/list1"/>
    <dgm:cxn modelId="{73C30B39-E606-1F49-BA83-08AD1EB16B52}" type="presParOf" srcId="{17E0AA99-D056-454C-B777-CB0E0068AB5A}" destId="{49F9CAE9-4203-2E4F-A1A9-A35391706669}" srcOrd="17" destOrd="0" presId="urn:microsoft.com/office/officeart/2005/8/layout/list1"/>
    <dgm:cxn modelId="{98EEA339-580D-DA4D-BA05-8FADFCB484B7}" type="presParOf" srcId="{17E0AA99-D056-454C-B777-CB0E0068AB5A}" destId="{A5911AB0-A867-5444-91D8-4F80ABC18FB7}" srcOrd="18" destOrd="0" presId="urn:microsoft.com/office/officeart/2005/8/layout/list1"/>
    <dgm:cxn modelId="{6C556FBA-6E89-0040-9A6C-CF7DD42D3964}" type="presParOf" srcId="{17E0AA99-D056-454C-B777-CB0E0068AB5A}" destId="{A645140B-E18B-6947-B0C5-25E43C8D6AAF}" srcOrd="19" destOrd="0" presId="urn:microsoft.com/office/officeart/2005/8/layout/list1"/>
    <dgm:cxn modelId="{BB6B0C2C-FE42-2340-AD77-B9C3A7B8DA08}" type="presParOf" srcId="{17E0AA99-D056-454C-B777-CB0E0068AB5A}" destId="{5AD6EA74-6D20-DA42-83C3-FCE95C5852F8}" srcOrd="20" destOrd="0" presId="urn:microsoft.com/office/officeart/2005/8/layout/list1"/>
    <dgm:cxn modelId="{9D56FAAE-C2EA-6F47-B035-E275266AFB3C}" type="presParOf" srcId="{5AD6EA74-6D20-DA42-83C3-FCE95C5852F8}" destId="{EBEC31C4-714E-864D-80F9-D018CBC5F91F}" srcOrd="0" destOrd="0" presId="urn:microsoft.com/office/officeart/2005/8/layout/list1"/>
    <dgm:cxn modelId="{C35AA31F-4520-404A-978D-4B24C1468649}" type="presParOf" srcId="{5AD6EA74-6D20-DA42-83C3-FCE95C5852F8}" destId="{44FDEB94-59B7-F740-AF93-9F2789EEAEC0}" srcOrd="1" destOrd="0" presId="urn:microsoft.com/office/officeart/2005/8/layout/list1"/>
    <dgm:cxn modelId="{DB86428B-32BA-E64B-93DA-3317E15306B4}" type="presParOf" srcId="{17E0AA99-D056-454C-B777-CB0E0068AB5A}" destId="{C4C3434C-16DB-3546-B252-678C633FAE2A}" srcOrd="21" destOrd="0" presId="urn:microsoft.com/office/officeart/2005/8/layout/list1"/>
    <dgm:cxn modelId="{F145EA75-7531-A745-9761-2E3DBCC962A4}" type="presParOf" srcId="{17E0AA99-D056-454C-B777-CB0E0068AB5A}" destId="{50D03131-9C07-FD48-A391-51D4F2B0A5F4}" srcOrd="22" destOrd="0" presId="urn:microsoft.com/office/officeart/2005/8/layout/list1"/>
    <dgm:cxn modelId="{F531C19F-393B-214E-805F-BFDC82DFC0C2}" type="presParOf" srcId="{17E0AA99-D056-454C-B777-CB0E0068AB5A}" destId="{5C51ABC5-221A-9C49-BBEF-A2EDF9CAF0B0}" srcOrd="23" destOrd="0" presId="urn:microsoft.com/office/officeart/2005/8/layout/list1"/>
    <dgm:cxn modelId="{A58CB7CA-21DB-B24E-9BA0-7AF56FBE0025}" type="presParOf" srcId="{17E0AA99-D056-454C-B777-CB0E0068AB5A}" destId="{011594D3-DDB7-5142-9AC8-F26334BEC425}" srcOrd="24" destOrd="0" presId="urn:microsoft.com/office/officeart/2005/8/layout/list1"/>
    <dgm:cxn modelId="{6866E510-CF49-5049-B63D-D909FEA356D5}" type="presParOf" srcId="{011594D3-DDB7-5142-9AC8-F26334BEC425}" destId="{05ED2492-9DC3-7249-9D1D-F17516E101F7}" srcOrd="0" destOrd="0" presId="urn:microsoft.com/office/officeart/2005/8/layout/list1"/>
    <dgm:cxn modelId="{AFF68601-A285-D14F-AC05-47843836D5D4}" type="presParOf" srcId="{011594D3-DDB7-5142-9AC8-F26334BEC425}" destId="{3830E7CA-C7B6-3A48-8274-8B078F6B8C5F}" srcOrd="1" destOrd="0" presId="urn:microsoft.com/office/officeart/2005/8/layout/list1"/>
    <dgm:cxn modelId="{186DD421-EF54-3A46-88E8-DA96AACFDE94}" type="presParOf" srcId="{17E0AA99-D056-454C-B777-CB0E0068AB5A}" destId="{EE957F06-7490-8E4F-84CE-65C414F1AB62}" srcOrd="25" destOrd="0" presId="urn:microsoft.com/office/officeart/2005/8/layout/list1"/>
    <dgm:cxn modelId="{F4333D58-3F10-0346-B519-B36D8057A8CA}" type="presParOf" srcId="{17E0AA99-D056-454C-B777-CB0E0068AB5A}" destId="{C257B9F4-6817-004E-AD9B-01A60129A0C7}"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AAC6EA-DF43-ED45-BB6E-FD410145B8AE}" type="doc">
      <dgm:prSet loTypeId="urn:microsoft.com/office/officeart/2005/8/layout/lProcess3" loCatId="process" qsTypeId="urn:microsoft.com/office/officeart/2005/8/quickstyle/simple4" qsCatId="simple" csTypeId="urn:microsoft.com/office/officeart/2005/8/colors/accent1_2" csCatId="accent1"/>
      <dgm:spPr/>
      <dgm:t>
        <a:bodyPr/>
        <a:lstStyle/>
        <a:p>
          <a:endParaRPr lang="tr-TR"/>
        </a:p>
      </dgm:t>
    </dgm:pt>
    <dgm:pt modelId="{589503E4-FFA4-934C-A809-09A64B2FD031}">
      <dgm:prSet/>
      <dgm:spPr/>
      <dgm:t>
        <a:bodyPr/>
        <a:lstStyle/>
        <a:p>
          <a:pPr rtl="0"/>
          <a:r>
            <a:rPr lang="en-US" smtClean="0"/>
            <a:t>Testosteron etkisi</a:t>
          </a:r>
          <a:endParaRPr lang="en-US"/>
        </a:p>
      </dgm:t>
    </dgm:pt>
    <dgm:pt modelId="{A77723EF-2299-CC4A-AC90-95C1DD98E951}" type="parTrans" cxnId="{8D693BF6-F189-8941-B5F1-A900CCE809F7}">
      <dgm:prSet/>
      <dgm:spPr/>
      <dgm:t>
        <a:bodyPr/>
        <a:lstStyle/>
        <a:p>
          <a:endParaRPr lang="tr-TR"/>
        </a:p>
      </dgm:t>
    </dgm:pt>
    <dgm:pt modelId="{4E32F1FE-5921-384C-8FE5-F753B7CC667E}" type="sibTrans" cxnId="{8D693BF6-F189-8941-B5F1-A900CCE809F7}">
      <dgm:prSet/>
      <dgm:spPr/>
      <dgm:t>
        <a:bodyPr/>
        <a:lstStyle/>
        <a:p>
          <a:endParaRPr lang="tr-TR"/>
        </a:p>
      </dgm:t>
    </dgm:pt>
    <dgm:pt modelId="{AD777B8E-1E04-5340-9D58-79835F153377}">
      <dgm:prSet/>
      <dgm:spPr/>
      <dgm:t>
        <a:bodyPr/>
        <a:lstStyle/>
        <a:p>
          <a:pPr rtl="0"/>
          <a:r>
            <a:rPr lang="en-US" smtClean="0"/>
            <a:t>Şizofreni</a:t>
          </a:r>
          <a:endParaRPr lang="en-US"/>
        </a:p>
      </dgm:t>
    </dgm:pt>
    <dgm:pt modelId="{3B060D4A-0DBB-AD4B-B275-35C9DE2882F8}" type="parTrans" cxnId="{E273D2D4-86F4-B54D-9C68-40B5401F5534}">
      <dgm:prSet/>
      <dgm:spPr/>
      <dgm:t>
        <a:bodyPr/>
        <a:lstStyle/>
        <a:p>
          <a:endParaRPr lang="tr-TR"/>
        </a:p>
      </dgm:t>
    </dgm:pt>
    <dgm:pt modelId="{D4C6443A-7B1C-1544-8F39-5D2919F8ED1A}" type="sibTrans" cxnId="{E273D2D4-86F4-B54D-9C68-40B5401F5534}">
      <dgm:prSet/>
      <dgm:spPr/>
      <dgm:t>
        <a:bodyPr/>
        <a:lstStyle/>
        <a:p>
          <a:endParaRPr lang="tr-TR"/>
        </a:p>
      </dgm:t>
    </dgm:pt>
    <dgm:pt modelId="{A8A2809B-9050-9447-B77E-6B783751AA76}">
      <dgm:prSet/>
      <dgm:spPr/>
      <dgm:t>
        <a:bodyPr/>
        <a:lstStyle/>
        <a:p>
          <a:pPr rtl="0"/>
          <a:r>
            <a:rPr lang="en-US" smtClean="0"/>
            <a:t>Antisosyal kişilik bozukluğu </a:t>
          </a:r>
          <a:endParaRPr lang="en-US"/>
        </a:p>
      </dgm:t>
    </dgm:pt>
    <dgm:pt modelId="{10726BB2-7280-1A4D-82AD-65B2A8B042B0}" type="parTrans" cxnId="{69803D51-41EC-A248-9792-A2FD19F068BF}">
      <dgm:prSet/>
      <dgm:spPr/>
      <dgm:t>
        <a:bodyPr/>
        <a:lstStyle/>
        <a:p>
          <a:endParaRPr lang="tr-TR"/>
        </a:p>
      </dgm:t>
    </dgm:pt>
    <dgm:pt modelId="{4A240DCA-3BB8-FD4D-9F35-EF9AB3C2CAFF}" type="sibTrans" cxnId="{69803D51-41EC-A248-9792-A2FD19F068BF}">
      <dgm:prSet/>
      <dgm:spPr/>
      <dgm:t>
        <a:bodyPr/>
        <a:lstStyle/>
        <a:p>
          <a:endParaRPr lang="tr-TR"/>
        </a:p>
      </dgm:t>
    </dgm:pt>
    <dgm:pt modelId="{6DB96D35-21CC-384A-BCA0-F303010FE638}" type="pres">
      <dgm:prSet presAssocID="{9BAAC6EA-DF43-ED45-BB6E-FD410145B8AE}" presName="Name0" presStyleCnt="0">
        <dgm:presLayoutVars>
          <dgm:chPref val="3"/>
          <dgm:dir/>
          <dgm:animLvl val="lvl"/>
          <dgm:resizeHandles/>
        </dgm:presLayoutVars>
      </dgm:prSet>
      <dgm:spPr/>
      <dgm:t>
        <a:bodyPr/>
        <a:lstStyle/>
        <a:p>
          <a:endParaRPr lang="tr-TR"/>
        </a:p>
      </dgm:t>
    </dgm:pt>
    <dgm:pt modelId="{92DB5E50-5C78-DB4E-9A0D-E0DCF6E291AD}" type="pres">
      <dgm:prSet presAssocID="{589503E4-FFA4-934C-A809-09A64B2FD031}" presName="horFlow" presStyleCnt="0"/>
      <dgm:spPr/>
    </dgm:pt>
    <dgm:pt modelId="{61BD3903-7FD7-774A-8DA4-5B3B7A64F130}" type="pres">
      <dgm:prSet presAssocID="{589503E4-FFA4-934C-A809-09A64B2FD031}" presName="bigChev" presStyleLbl="node1" presStyleIdx="0" presStyleCnt="3"/>
      <dgm:spPr/>
      <dgm:t>
        <a:bodyPr/>
        <a:lstStyle/>
        <a:p>
          <a:endParaRPr lang="tr-TR"/>
        </a:p>
      </dgm:t>
    </dgm:pt>
    <dgm:pt modelId="{B94F74EE-F8DE-1747-9AD5-2357C9A265D9}" type="pres">
      <dgm:prSet presAssocID="{589503E4-FFA4-934C-A809-09A64B2FD031}" presName="vSp" presStyleCnt="0"/>
      <dgm:spPr/>
    </dgm:pt>
    <dgm:pt modelId="{168142D5-33B5-6B46-B97B-4327C6B590CE}" type="pres">
      <dgm:prSet presAssocID="{AD777B8E-1E04-5340-9D58-79835F153377}" presName="horFlow" presStyleCnt="0"/>
      <dgm:spPr/>
    </dgm:pt>
    <dgm:pt modelId="{7C762D08-19AD-0148-A942-8A520C8C19C5}" type="pres">
      <dgm:prSet presAssocID="{AD777B8E-1E04-5340-9D58-79835F153377}" presName="bigChev" presStyleLbl="node1" presStyleIdx="1" presStyleCnt="3"/>
      <dgm:spPr/>
      <dgm:t>
        <a:bodyPr/>
        <a:lstStyle/>
        <a:p>
          <a:endParaRPr lang="tr-TR"/>
        </a:p>
      </dgm:t>
    </dgm:pt>
    <dgm:pt modelId="{A69131EA-70E8-2A4A-AF94-370CA1EF83D3}" type="pres">
      <dgm:prSet presAssocID="{AD777B8E-1E04-5340-9D58-79835F153377}" presName="vSp" presStyleCnt="0"/>
      <dgm:spPr/>
    </dgm:pt>
    <dgm:pt modelId="{1E4EED93-C57C-7C4E-B375-0AF650F9A4BF}" type="pres">
      <dgm:prSet presAssocID="{A8A2809B-9050-9447-B77E-6B783751AA76}" presName="horFlow" presStyleCnt="0"/>
      <dgm:spPr/>
    </dgm:pt>
    <dgm:pt modelId="{91918FCF-C44E-B746-9764-8A8B2E13FE4B}" type="pres">
      <dgm:prSet presAssocID="{A8A2809B-9050-9447-B77E-6B783751AA76}" presName="bigChev" presStyleLbl="node1" presStyleIdx="2" presStyleCnt="3"/>
      <dgm:spPr/>
      <dgm:t>
        <a:bodyPr/>
        <a:lstStyle/>
        <a:p>
          <a:endParaRPr lang="tr-TR"/>
        </a:p>
      </dgm:t>
    </dgm:pt>
  </dgm:ptLst>
  <dgm:cxnLst>
    <dgm:cxn modelId="{69803D51-41EC-A248-9792-A2FD19F068BF}" srcId="{9BAAC6EA-DF43-ED45-BB6E-FD410145B8AE}" destId="{A8A2809B-9050-9447-B77E-6B783751AA76}" srcOrd="2" destOrd="0" parTransId="{10726BB2-7280-1A4D-82AD-65B2A8B042B0}" sibTransId="{4A240DCA-3BB8-FD4D-9F35-EF9AB3C2CAFF}"/>
    <dgm:cxn modelId="{8D693BF6-F189-8941-B5F1-A900CCE809F7}" srcId="{9BAAC6EA-DF43-ED45-BB6E-FD410145B8AE}" destId="{589503E4-FFA4-934C-A809-09A64B2FD031}" srcOrd="0" destOrd="0" parTransId="{A77723EF-2299-CC4A-AC90-95C1DD98E951}" sibTransId="{4E32F1FE-5921-384C-8FE5-F753B7CC667E}"/>
    <dgm:cxn modelId="{E273D2D4-86F4-B54D-9C68-40B5401F5534}" srcId="{9BAAC6EA-DF43-ED45-BB6E-FD410145B8AE}" destId="{AD777B8E-1E04-5340-9D58-79835F153377}" srcOrd="1" destOrd="0" parTransId="{3B060D4A-0DBB-AD4B-B275-35C9DE2882F8}" sibTransId="{D4C6443A-7B1C-1544-8F39-5D2919F8ED1A}"/>
    <dgm:cxn modelId="{2A57E15F-D338-E640-805B-EBF830859B4C}" type="presOf" srcId="{A8A2809B-9050-9447-B77E-6B783751AA76}" destId="{91918FCF-C44E-B746-9764-8A8B2E13FE4B}" srcOrd="0" destOrd="0" presId="urn:microsoft.com/office/officeart/2005/8/layout/lProcess3"/>
    <dgm:cxn modelId="{346EB36E-69E5-B041-AFFD-516C42D9FF9F}" type="presOf" srcId="{9BAAC6EA-DF43-ED45-BB6E-FD410145B8AE}" destId="{6DB96D35-21CC-384A-BCA0-F303010FE638}" srcOrd="0" destOrd="0" presId="urn:microsoft.com/office/officeart/2005/8/layout/lProcess3"/>
    <dgm:cxn modelId="{F42E4897-54E8-6B4D-9148-AFFF1E3FB422}" type="presOf" srcId="{AD777B8E-1E04-5340-9D58-79835F153377}" destId="{7C762D08-19AD-0148-A942-8A520C8C19C5}" srcOrd="0" destOrd="0" presId="urn:microsoft.com/office/officeart/2005/8/layout/lProcess3"/>
    <dgm:cxn modelId="{57482ACD-C75E-884D-ACC0-B87B24D0527D}" type="presOf" srcId="{589503E4-FFA4-934C-A809-09A64B2FD031}" destId="{61BD3903-7FD7-774A-8DA4-5B3B7A64F130}" srcOrd="0" destOrd="0" presId="urn:microsoft.com/office/officeart/2005/8/layout/lProcess3"/>
    <dgm:cxn modelId="{04687877-4008-6047-B73B-AED3818152A6}" type="presParOf" srcId="{6DB96D35-21CC-384A-BCA0-F303010FE638}" destId="{92DB5E50-5C78-DB4E-9A0D-E0DCF6E291AD}" srcOrd="0" destOrd="0" presId="urn:microsoft.com/office/officeart/2005/8/layout/lProcess3"/>
    <dgm:cxn modelId="{8E5C7218-ECF4-924B-8180-A8A23BCCDDCC}" type="presParOf" srcId="{92DB5E50-5C78-DB4E-9A0D-E0DCF6E291AD}" destId="{61BD3903-7FD7-774A-8DA4-5B3B7A64F130}" srcOrd="0" destOrd="0" presId="urn:microsoft.com/office/officeart/2005/8/layout/lProcess3"/>
    <dgm:cxn modelId="{ABE0CA23-997C-0043-87AE-BC074937A5C3}" type="presParOf" srcId="{6DB96D35-21CC-384A-BCA0-F303010FE638}" destId="{B94F74EE-F8DE-1747-9AD5-2357C9A265D9}" srcOrd="1" destOrd="0" presId="urn:microsoft.com/office/officeart/2005/8/layout/lProcess3"/>
    <dgm:cxn modelId="{92AB97A1-F7CA-5749-9355-ECFF94C41B7A}" type="presParOf" srcId="{6DB96D35-21CC-384A-BCA0-F303010FE638}" destId="{168142D5-33B5-6B46-B97B-4327C6B590CE}" srcOrd="2" destOrd="0" presId="urn:microsoft.com/office/officeart/2005/8/layout/lProcess3"/>
    <dgm:cxn modelId="{BA090118-E4C8-F844-BDBB-43B377D211AB}" type="presParOf" srcId="{168142D5-33B5-6B46-B97B-4327C6B590CE}" destId="{7C762D08-19AD-0148-A942-8A520C8C19C5}" srcOrd="0" destOrd="0" presId="urn:microsoft.com/office/officeart/2005/8/layout/lProcess3"/>
    <dgm:cxn modelId="{9178E49D-E3C4-5D45-BB5C-413B7B06F508}" type="presParOf" srcId="{6DB96D35-21CC-384A-BCA0-F303010FE638}" destId="{A69131EA-70E8-2A4A-AF94-370CA1EF83D3}" srcOrd="3" destOrd="0" presId="urn:microsoft.com/office/officeart/2005/8/layout/lProcess3"/>
    <dgm:cxn modelId="{73FAC431-4860-FD48-8943-DB7225D5B9E5}" type="presParOf" srcId="{6DB96D35-21CC-384A-BCA0-F303010FE638}" destId="{1E4EED93-C57C-7C4E-B375-0AF650F9A4BF}" srcOrd="4" destOrd="0" presId="urn:microsoft.com/office/officeart/2005/8/layout/lProcess3"/>
    <dgm:cxn modelId="{10D98FA7-83C4-564B-A02F-514365B41B0D}" type="presParOf" srcId="{1E4EED93-C57C-7C4E-B375-0AF650F9A4BF}" destId="{91918FCF-C44E-B746-9764-8A8B2E13FE4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BCA80D-4E20-434C-8867-F1D1DEB37C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9B9BF3F-4309-4144-892E-68B6DD469EE3}">
      <dgm:prSet custT="1"/>
      <dgm:spPr>
        <a:solidFill>
          <a:schemeClr val="accent3"/>
        </a:solidFill>
      </dgm:spPr>
      <dgm:t>
        <a:bodyPr/>
        <a:lstStyle/>
        <a:p>
          <a:pPr rtl="0"/>
          <a:endParaRPr lang="tr-TR" sz="2400" b="1" dirty="0" smtClean="0">
            <a:solidFill>
              <a:schemeClr val="tx1"/>
            </a:solidFill>
            <a:latin typeface="Arial" pitchFamily="34" charset="0"/>
            <a:cs typeface="Arial" pitchFamily="34" charset="0"/>
          </a:endParaRPr>
        </a:p>
        <a:p>
          <a:pPr rtl="0"/>
          <a:r>
            <a:rPr lang="tr-TR" sz="2400" b="1" dirty="0" smtClean="0">
              <a:solidFill>
                <a:schemeClr val="tx1"/>
              </a:solidFill>
              <a:latin typeface="Arial" pitchFamily="34" charset="0"/>
              <a:cs typeface="Arial" pitchFamily="34" charset="0"/>
            </a:rPr>
            <a:t>Kadınlar Kimlerden, </a:t>
          </a:r>
          <a:r>
            <a:rPr lang="tr-TR" sz="1600" dirty="0" smtClean="0">
              <a:latin typeface="Arial" pitchFamily="34" charset="0"/>
              <a:cs typeface="Arial" pitchFamily="34" charset="0"/>
            </a:rPr>
            <a:t/>
          </a:r>
          <a:br>
            <a:rPr lang="tr-TR" sz="1600" dirty="0" smtClean="0">
              <a:latin typeface="Arial" pitchFamily="34" charset="0"/>
              <a:cs typeface="Arial" pitchFamily="34" charset="0"/>
            </a:rPr>
          </a:br>
          <a:r>
            <a:rPr lang="tr-TR" sz="2400" b="1" dirty="0" smtClean="0">
              <a:solidFill>
                <a:schemeClr val="tx1"/>
              </a:solidFill>
              <a:latin typeface="Arial" pitchFamily="34" charset="0"/>
              <a:cs typeface="Arial" pitchFamily="34" charset="0"/>
            </a:rPr>
            <a:t>Neden ve Nasıl Şiddet Görüyor?</a:t>
          </a:r>
          <a:r>
            <a:rPr lang="tr-TR" sz="2400" b="1" dirty="0" smtClean="0">
              <a:latin typeface="Arial" pitchFamily="34" charset="0"/>
              <a:cs typeface="Arial" pitchFamily="34" charset="0"/>
            </a:rPr>
            <a:t/>
          </a:r>
          <a:br>
            <a:rPr lang="tr-TR" sz="2400" b="1" dirty="0" smtClean="0">
              <a:latin typeface="Arial" pitchFamily="34" charset="0"/>
              <a:cs typeface="Arial" pitchFamily="34" charset="0"/>
            </a:rPr>
          </a:br>
          <a:endParaRPr lang="en-US" sz="2400" b="1" dirty="0">
            <a:latin typeface="Arial" pitchFamily="34" charset="0"/>
            <a:cs typeface="Arial" pitchFamily="34" charset="0"/>
          </a:endParaRPr>
        </a:p>
      </dgm:t>
    </dgm:pt>
    <dgm:pt modelId="{F8E2B5DD-5B58-479C-80C3-3E41504A2AF6}" type="parTrans" cxnId="{832284AF-5FD6-4185-9A7A-D5186A438E06}">
      <dgm:prSet/>
      <dgm:spPr/>
      <dgm:t>
        <a:bodyPr/>
        <a:lstStyle/>
        <a:p>
          <a:endParaRPr lang="en-US"/>
        </a:p>
      </dgm:t>
    </dgm:pt>
    <dgm:pt modelId="{079DE47C-45B9-4CA5-A72A-A1C25246CF5B}" type="sibTrans" cxnId="{832284AF-5FD6-4185-9A7A-D5186A438E06}">
      <dgm:prSet/>
      <dgm:spPr/>
      <dgm:t>
        <a:bodyPr/>
        <a:lstStyle/>
        <a:p>
          <a:endParaRPr lang="en-US"/>
        </a:p>
      </dgm:t>
    </dgm:pt>
    <dgm:pt modelId="{87DA260D-3738-411A-9B08-6134C5353349}" type="pres">
      <dgm:prSet presAssocID="{C0BCA80D-4E20-434C-8867-F1D1DEB37CCF}" presName="linear" presStyleCnt="0">
        <dgm:presLayoutVars>
          <dgm:animLvl val="lvl"/>
          <dgm:resizeHandles val="exact"/>
        </dgm:presLayoutVars>
      </dgm:prSet>
      <dgm:spPr/>
      <dgm:t>
        <a:bodyPr/>
        <a:lstStyle/>
        <a:p>
          <a:endParaRPr lang="en-US"/>
        </a:p>
      </dgm:t>
    </dgm:pt>
    <dgm:pt modelId="{EA63D380-14B1-4E47-AD95-6BEA371914FB}" type="pres">
      <dgm:prSet presAssocID="{B9B9BF3F-4309-4144-892E-68B6DD469EE3}" presName="parentText" presStyleLbl="node1" presStyleIdx="0" presStyleCnt="1" custLinFactNeighborY="29278">
        <dgm:presLayoutVars>
          <dgm:chMax val="0"/>
          <dgm:bulletEnabled val="1"/>
        </dgm:presLayoutVars>
      </dgm:prSet>
      <dgm:spPr/>
      <dgm:t>
        <a:bodyPr/>
        <a:lstStyle/>
        <a:p>
          <a:endParaRPr lang="en-US"/>
        </a:p>
      </dgm:t>
    </dgm:pt>
  </dgm:ptLst>
  <dgm:cxnLst>
    <dgm:cxn modelId="{3FB3AE59-D131-413A-BDDE-699E356D40EE}" type="presOf" srcId="{B9B9BF3F-4309-4144-892E-68B6DD469EE3}" destId="{EA63D380-14B1-4E47-AD95-6BEA371914FB}" srcOrd="0" destOrd="0" presId="urn:microsoft.com/office/officeart/2005/8/layout/vList2"/>
    <dgm:cxn modelId="{78E06D93-15AE-49AA-AD93-7955A8BD1118}" type="presOf" srcId="{C0BCA80D-4E20-434C-8867-F1D1DEB37CCF}" destId="{87DA260D-3738-411A-9B08-6134C5353349}" srcOrd="0" destOrd="0" presId="urn:microsoft.com/office/officeart/2005/8/layout/vList2"/>
    <dgm:cxn modelId="{832284AF-5FD6-4185-9A7A-D5186A438E06}" srcId="{C0BCA80D-4E20-434C-8867-F1D1DEB37CCF}" destId="{B9B9BF3F-4309-4144-892E-68B6DD469EE3}" srcOrd="0" destOrd="0" parTransId="{F8E2B5DD-5B58-479C-80C3-3E41504A2AF6}" sibTransId="{079DE47C-45B9-4CA5-A72A-A1C25246CF5B}"/>
    <dgm:cxn modelId="{B443B24E-D167-41ED-9B6B-022163389216}" type="presParOf" srcId="{87DA260D-3738-411A-9B08-6134C5353349}" destId="{EA63D380-14B1-4E47-AD95-6BEA371914F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BCA80D-4E20-434C-8867-F1D1DEB37C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9B9BF3F-4309-4144-892E-68B6DD469EE3}">
      <dgm:prSet custT="1">
        <dgm:style>
          <a:lnRef idx="3">
            <a:schemeClr val="lt1"/>
          </a:lnRef>
          <a:fillRef idx="1">
            <a:schemeClr val="accent1"/>
          </a:fillRef>
          <a:effectRef idx="1">
            <a:schemeClr val="accent1"/>
          </a:effectRef>
          <a:fontRef idx="minor">
            <a:schemeClr val="lt1"/>
          </a:fontRef>
        </dgm:style>
      </dgm:prSet>
      <dgm:spPr/>
      <dgm:t>
        <a:bodyPr/>
        <a:lstStyle/>
        <a:p>
          <a:pPr rtl="0"/>
          <a:endParaRPr lang="tr-TR" sz="2400" b="1" dirty="0" smtClean="0">
            <a:solidFill>
              <a:schemeClr val="tx1"/>
            </a:solidFill>
            <a:latin typeface="Arial" pitchFamily="34" charset="0"/>
            <a:cs typeface="Arial" pitchFamily="34" charset="0"/>
          </a:endParaRPr>
        </a:p>
        <a:p>
          <a:pPr rtl="0"/>
          <a:r>
            <a:rPr lang="tr-TR" sz="2400" b="1" dirty="0" smtClean="0">
              <a:solidFill>
                <a:schemeClr val="tx1"/>
              </a:solidFill>
              <a:latin typeface="Arial" pitchFamily="34" charset="0"/>
              <a:cs typeface="Arial" pitchFamily="34" charset="0"/>
            </a:rPr>
            <a:t>Kadınlar Kimlerden, </a:t>
          </a:r>
          <a:r>
            <a:rPr lang="tr-TR" sz="1600" dirty="0" smtClean="0"/>
            <a:t/>
          </a:r>
          <a:br>
            <a:rPr lang="tr-TR" sz="1600" dirty="0" smtClean="0"/>
          </a:br>
          <a:r>
            <a:rPr lang="tr-TR" sz="2400" b="1" dirty="0" smtClean="0">
              <a:solidFill>
                <a:schemeClr val="tx1"/>
              </a:solidFill>
              <a:latin typeface="Arial" pitchFamily="34" charset="0"/>
              <a:cs typeface="Arial" pitchFamily="34" charset="0"/>
            </a:rPr>
            <a:t>Nerede ve Nasıl Şiddet Görüyor?</a:t>
          </a:r>
          <a:r>
            <a:rPr lang="tr-TR" sz="2400" b="1" dirty="0" smtClean="0">
              <a:latin typeface="Arial" pitchFamily="34" charset="0"/>
              <a:cs typeface="Arial" pitchFamily="34" charset="0"/>
            </a:rPr>
            <a:t/>
          </a:r>
          <a:br>
            <a:rPr lang="tr-TR" sz="2400" b="1" dirty="0" smtClean="0">
              <a:latin typeface="Arial" pitchFamily="34" charset="0"/>
              <a:cs typeface="Arial" pitchFamily="34" charset="0"/>
            </a:rPr>
          </a:br>
          <a:endParaRPr lang="en-US" sz="2400" b="1" dirty="0">
            <a:latin typeface="Arial" pitchFamily="34" charset="0"/>
            <a:cs typeface="Arial" pitchFamily="34" charset="0"/>
          </a:endParaRPr>
        </a:p>
      </dgm:t>
    </dgm:pt>
    <dgm:pt modelId="{F8E2B5DD-5B58-479C-80C3-3E41504A2AF6}" type="parTrans" cxnId="{832284AF-5FD6-4185-9A7A-D5186A438E06}">
      <dgm:prSet/>
      <dgm:spPr/>
      <dgm:t>
        <a:bodyPr/>
        <a:lstStyle/>
        <a:p>
          <a:endParaRPr lang="en-US"/>
        </a:p>
      </dgm:t>
    </dgm:pt>
    <dgm:pt modelId="{079DE47C-45B9-4CA5-A72A-A1C25246CF5B}" type="sibTrans" cxnId="{832284AF-5FD6-4185-9A7A-D5186A438E06}">
      <dgm:prSet/>
      <dgm:spPr/>
      <dgm:t>
        <a:bodyPr/>
        <a:lstStyle/>
        <a:p>
          <a:endParaRPr lang="en-US"/>
        </a:p>
      </dgm:t>
    </dgm:pt>
    <dgm:pt modelId="{87DA260D-3738-411A-9B08-6134C5353349}" type="pres">
      <dgm:prSet presAssocID="{C0BCA80D-4E20-434C-8867-F1D1DEB37CCF}" presName="linear" presStyleCnt="0">
        <dgm:presLayoutVars>
          <dgm:animLvl val="lvl"/>
          <dgm:resizeHandles val="exact"/>
        </dgm:presLayoutVars>
      </dgm:prSet>
      <dgm:spPr/>
      <dgm:t>
        <a:bodyPr/>
        <a:lstStyle/>
        <a:p>
          <a:endParaRPr lang="en-US"/>
        </a:p>
      </dgm:t>
    </dgm:pt>
    <dgm:pt modelId="{EA63D380-14B1-4E47-AD95-6BEA371914FB}" type="pres">
      <dgm:prSet presAssocID="{B9B9BF3F-4309-4144-892E-68B6DD469EE3}" presName="parentText" presStyleLbl="node1" presStyleIdx="0" presStyleCnt="1" custLinFactNeighborY="29278">
        <dgm:presLayoutVars>
          <dgm:chMax val="0"/>
          <dgm:bulletEnabled val="1"/>
        </dgm:presLayoutVars>
      </dgm:prSet>
      <dgm:spPr/>
      <dgm:t>
        <a:bodyPr/>
        <a:lstStyle/>
        <a:p>
          <a:endParaRPr lang="en-US"/>
        </a:p>
      </dgm:t>
    </dgm:pt>
  </dgm:ptLst>
  <dgm:cxnLst>
    <dgm:cxn modelId="{C0654565-42B4-4BD3-85FD-3F178E559CB0}" type="presOf" srcId="{C0BCA80D-4E20-434C-8867-F1D1DEB37CCF}" destId="{87DA260D-3738-411A-9B08-6134C5353349}" srcOrd="0" destOrd="0" presId="urn:microsoft.com/office/officeart/2005/8/layout/vList2"/>
    <dgm:cxn modelId="{CA557F8C-BF87-4FBB-A36A-66E0F99B4269}" type="presOf" srcId="{B9B9BF3F-4309-4144-892E-68B6DD469EE3}" destId="{EA63D380-14B1-4E47-AD95-6BEA371914FB}" srcOrd="0" destOrd="0" presId="urn:microsoft.com/office/officeart/2005/8/layout/vList2"/>
    <dgm:cxn modelId="{832284AF-5FD6-4185-9A7A-D5186A438E06}" srcId="{C0BCA80D-4E20-434C-8867-F1D1DEB37CCF}" destId="{B9B9BF3F-4309-4144-892E-68B6DD469EE3}" srcOrd="0" destOrd="0" parTransId="{F8E2B5DD-5B58-479C-80C3-3E41504A2AF6}" sibTransId="{079DE47C-45B9-4CA5-A72A-A1C25246CF5B}"/>
    <dgm:cxn modelId="{DE52A5BD-936F-4B42-9C55-4E2F87411353}" type="presParOf" srcId="{87DA260D-3738-411A-9B08-6134C5353349}" destId="{EA63D380-14B1-4E47-AD95-6BEA371914F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9FBEF9-378B-4145-ACFA-3F0F56D55442}"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359A748A-5EF5-4C65-BCA0-9A4DDEF888D7}">
      <dgm:prSet/>
      <dgm:spPr>
        <a:solidFill>
          <a:schemeClr val="accent3"/>
        </a:solidFill>
      </dgm:spPr>
      <dgm:t>
        <a:bodyPr/>
        <a:lstStyle/>
        <a:p>
          <a:pPr rtl="0"/>
          <a:r>
            <a:rPr lang="tr-TR" b="1" dirty="0" smtClean="0">
              <a:solidFill>
                <a:schemeClr val="tx1"/>
              </a:solidFill>
            </a:rPr>
            <a:t>Bu rivayetlerde gerçeklik payı var mıdır? </a:t>
          </a:r>
          <a:endParaRPr lang="tr-TR" b="1" dirty="0">
            <a:solidFill>
              <a:schemeClr val="tx1"/>
            </a:solidFill>
          </a:endParaRPr>
        </a:p>
      </dgm:t>
    </dgm:pt>
    <dgm:pt modelId="{28CF205D-AE33-47C3-AAF0-8E2852070BD3}" type="parTrans" cxnId="{76E2DB7D-FDF4-41A7-A798-E31883F9A210}">
      <dgm:prSet/>
      <dgm:spPr/>
      <dgm:t>
        <a:bodyPr/>
        <a:lstStyle/>
        <a:p>
          <a:endParaRPr lang="en-US"/>
        </a:p>
      </dgm:t>
    </dgm:pt>
    <dgm:pt modelId="{D972C98B-A963-4C78-ADE0-69534894BA58}" type="sibTrans" cxnId="{76E2DB7D-FDF4-41A7-A798-E31883F9A210}">
      <dgm:prSet/>
      <dgm:spPr/>
      <dgm:t>
        <a:bodyPr/>
        <a:lstStyle/>
        <a:p>
          <a:endParaRPr lang="en-US"/>
        </a:p>
      </dgm:t>
    </dgm:pt>
    <dgm:pt modelId="{10B0134A-DADF-4EF6-8669-2ED956CAB9E7}" type="pres">
      <dgm:prSet presAssocID="{A39FBEF9-378B-4145-ACFA-3F0F56D55442}" presName="diagram" presStyleCnt="0">
        <dgm:presLayoutVars>
          <dgm:dir/>
          <dgm:resizeHandles val="exact"/>
        </dgm:presLayoutVars>
      </dgm:prSet>
      <dgm:spPr/>
      <dgm:t>
        <a:bodyPr/>
        <a:lstStyle/>
        <a:p>
          <a:endParaRPr lang="en-US"/>
        </a:p>
      </dgm:t>
    </dgm:pt>
    <dgm:pt modelId="{CBB3C66F-D74B-415A-A7C7-D587EB8E214C}" type="pres">
      <dgm:prSet presAssocID="{359A748A-5EF5-4C65-BCA0-9A4DDEF888D7}" presName="node" presStyleLbl="node1" presStyleIdx="0" presStyleCnt="1" custScaleX="513283">
        <dgm:presLayoutVars>
          <dgm:bulletEnabled val="1"/>
        </dgm:presLayoutVars>
      </dgm:prSet>
      <dgm:spPr/>
      <dgm:t>
        <a:bodyPr/>
        <a:lstStyle/>
        <a:p>
          <a:endParaRPr lang="en-US"/>
        </a:p>
      </dgm:t>
    </dgm:pt>
  </dgm:ptLst>
  <dgm:cxnLst>
    <dgm:cxn modelId="{20BEEA0B-C3DD-4761-9379-C63DD03E7197}" type="presOf" srcId="{A39FBEF9-378B-4145-ACFA-3F0F56D55442}" destId="{10B0134A-DADF-4EF6-8669-2ED956CAB9E7}" srcOrd="0" destOrd="0" presId="urn:microsoft.com/office/officeart/2005/8/layout/default#2"/>
    <dgm:cxn modelId="{76E2DB7D-FDF4-41A7-A798-E31883F9A210}" srcId="{A39FBEF9-378B-4145-ACFA-3F0F56D55442}" destId="{359A748A-5EF5-4C65-BCA0-9A4DDEF888D7}" srcOrd="0" destOrd="0" parTransId="{28CF205D-AE33-47C3-AAF0-8E2852070BD3}" sibTransId="{D972C98B-A963-4C78-ADE0-69534894BA58}"/>
    <dgm:cxn modelId="{661A1C7D-D32E-4B62-A11D-CF1CD8A567A1}" type="presOf" srcId="{359A748A-5EF5-4C65-BCA0-9A4DDEF888D7}" destId="{CBB3C66F-D74B-415A-A7C7-D587EB8E214C}" srcOrd="0" destOrd="0" presId="urn:microsoft.com/office/officeart/2005/8/layout/default#2"/>
    <dgm:cxn modelId="{A7373579-2F5D-4EAB-A2F7-E0EE21F89080}" type="presParOf" srcId="{10B0134A-DADF-4EF6-8669-2ED956CAB9E7}" destId="{CBB3C66F-D74B-415A-A7C7-D587EB8E214C}" srcOrd="0" destOrd="0" presId="urn:microsoft.com/office/officeart/2005/8/layout/default#2"/>
  </dgm:cxnLst>
  <dgm:bg>
    <a:solidFill>
      <a:schemeClr val="accent3"/>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AE26D3-E203-5B40-BB69-C1CD0E9C5A32}"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tr-TR"/>
        </a:p>
      </dgm:t>
    </dgm:pt>
    <dgm:pt modelId="{79086398-5DB1-A943-A5F9-42B894FD6369}">
      <dgm:prSet/>
      <dgm:spPr/>
      <dgm:t>
        <a:bodyPr/>
        <a:lstStyle/>
        <a:p>
          <a:pPr rtl="0"/>
          <a:r>
            <a:rPr lang="tr-TR" smtClean="0"/>
            <a:t>depresyon,</a:t>
          </a:r>
          <a:endParaRPr lang="tr-TR"/>
        </a:p>
      </dgm:t>
    </dgm:pt>
    <dgm:pt modelId="{A0822B42-F040-4F43-A47D-1EEA813DB7B8}" type="parTrans" cxnId="{E7B5B600-6C35-C643-8EF6-DA7580B6242B}">
      <dgm:prSet/>
      <dgm:spPr/>
      <dgm:t>
        <a:bodyPr/>
        <a:lstStyle/>
        <a:p>
          <a:endParaRPr lang="tr-TR"/>
        </a:p>
      </dgm:t>
    </dgm:pt>
    <dgm:pt modelId="{BF7A879B-6F4A-C142-AE98-77789784759B}" type="sibTrans" cxnId="{E7B5B600-6C35-C643-8EF6-DA7580B6242B}">
      <dgm:prSet/>
      <dgm:spPr/>
      <dgm:t>
        <a:bodyPr/>
        <a:lstStyle/>
        <a:p>
          <a:endParaRPr lang="tr-TR"/>
        </a:p>
      </dgm:t>
    </dgm:pt>
    <dgm:pt modelId="{26210049-210F-1D49-B868-61BAC878211D}">
      <dgm:prSet/>
      <dgm:spPr/>
      <dgm:t>
        <a:bodyPr/>
        <a:lstStyle/>
        <a:p>
          <a:pPr rtl="0"/>
          <a:r>
            <a:rPr lang="tr-TR" smtClean="0"/>
            <a:t>travma sonrası stres bozukluğu, </a:t>
          </a:r>
          <a:endParaRPr lang="tr-TR"/>
        </a:p>
      </dgm:t>
    </dgm:pt>
    <dgm:pt modelId="{385F22D0-E4C2-8649-B82D-0D7FE4B498ED}" type="parTrans" cxnId="{5DA3F1D7-3CB5-0742-8663-705929F6102D}">
      <dgm:prSet/>
      <dgm:spPr/>
      <dgm:t>
        <a:bodyPr/>
        <a:lstStyle/>
        <a:p>
          <a:endParaRPr lang="tr-TR"/>
        </a:p>
      </dgm:t>
    </dgm:pt>
    <dgm:pt modelId="{91BD86EE-6A56-EA47-8B41-C9B296764570}" type="sibTrans" cxnId="{5DA3F1D7-3CB5-0742-8663-705929F6102D}">
      <dgm:prSet/>
      <dgm:spPr/>
      <dgm:t>
        <a:bodyPr/>
        <a:lstStyle/>
        <a:p>
          <a:endParaRPr lang="tr-TR"/>
        </a:p>
      </dgm:t>
    </dgm:pt>
    <dgm:pt modelId="{DC61F54A-823D-FF4F-970A-63C0E60DF1F0}">
      <dgm:prSet/>
      <dgm:spPr/>
      <dgm:t>
        <a:bodyPr/>
        <a:lstStyle/>
        <a:p>
          <a:pPr rtl="0"/>
          <a:r>
            <a:rPr lang="tr-TR" smtClean="0"/>
            <a:t>sosyal izolasyon, </a:t>
          </a:r>
          <a:endParaRPr lang="tr-TR"/>
        </a:p>
      </dgm:t>
    </dgm:pt>
    <dgm:pt modelId="{E04A6DDB-EA98-C741-B617-9E9CA87A1945}" type="parTrans" cxnId="{B4ABD6C2-572C-8B46-A04A-DA4086B2C34F}">
      <dgm:prSet/>
      <dgm:spPr/>
      <dgm:t>
        <a:bodyPr/>
        <a:lstStyle/>
        <a:p>
          <a:endParaRPr lang="tr-TR"/>
        </a:p>
      </dgm:t>
    </dgm:pt>
    <dgm:pt modelId="{48CD3928-2D0E-DC49-90A8-095040CBDF68}" type="sibTrans" cxnId="{B4ABD6C2-572C-8B46-A04A-DA4086B2C34F}">
      <dgm:prSet/>
      <dgm:spPr/>
      <dgm:t>
        <a:bodyPr/>
        <a:lstStyle/>
        <a:p>
          <a:endParaRPr lang="tr-TR"/>
        </a:p>
      </dgm:t>
    </dgm:pt>
    <dgm:pt modelId="{AFE6BDAC-CB27-E54E-8FA9-65EBC683F007}">
      <dgm:prSet/>
      <dgm:spPr/>
      <dgm:t>
        <a:bodyPr/>
        <a:lstStyle/>
        <a:p>
          <a:pPr rtl="0"/>
          <a:r>
            <a:rPr lang="tr-TR" smtClean="0"/>
            <a:t>madde bağımlılığı, </a:t>
          </a:r>
          <a:endParaRPr lang="tr-TR"/>
        </a:p>
      </dgm:t>
    </dgm:pt>
    <dgm:pt modelId="{F9F3C846-414D-C041-8CE0-E0B32D41D702}" type="parTrans" cxnId="{7FB21D9D-3444-3149-9C2F-45E61B6D0AB9}">
      <dgm:prSet/>
      <dgm:spPr/>
      <dgm:t>
        <a:bodyPr/>
        <a:lstStyle/>
        <a:p>
          <a:endParaRPr lang="tr-TR"/>
        </a:p>
      </dgm:t>
    </dgm:pt>
    <dgm:pt modelId="{02039C66-249F-A84F-8AD6-D6579CF3A1A6}" type="sibTrans" cxnId="{7FB21D9D-3444-3149-9C2F-45E61B6D0AB9}">
      <dgm:prSet/>
      <dgm:spPr/>
      <dgm:t>
        <a:bodyPr/>
        <a:lstStyle/>
        <a:p>
          <a:endParaRPr lang="tr-TR"/>
        </a:p>
      </dgm:t>
    </dgm:pt>
    <dgm:pt modelId="{7593F66A-D6DB-704C-97F8-776F03D9C6B1}">
      <dgm:prSet/>
      <dgm:spPr/>
      <dgm:t>
        <a:bodyPr/>
        <a:lstStyle/>
        <a:p>
          <a:pPr rtl="0"/>
          <a:r>
            <a:rPr lang="tr-TR" smtClean="0"/>
            <a:t>travmalar, </a:t>
          </a:r>
          <a:endParaRPr lang="tr-TR"/>
        </a:p>
      </dgm:t>
    </dgm:pt>
    <dgm:pt modelId="{B49C23C0-97E6-5C42-BD90-5059FF1843F9}" type="parTrans" cxnId="{F26E47B9-6D0E-BF4B-AE56-58DC9FDA2554}">
      <dgm:prSet/>
      <dgm:spPr/>
      <dgm:t>
        <a:bodyPr/>
        <a:lstStyle/>
        <a:p>
          <a:endParaRPr lang="tr-TR"/>
        </a:p>
      </dgm:t>
    </dgm:pt>
    <dgm:pt modelId="{7602C99B-80C3-9D41-BA7E-8545F649CC46}" type="sibTrans" cxnId="{F26E47B9-6D0E-BF4B-AE56-58DC9FDA2554}">
      <dgm:prSet/>
      <dgm:spPr/>
      <dgm:t>
        <a:bodyPr/>
        <a:lstStyle/>
        <a:p>
          <a:endParaRPr lang="tr-TR"/>
        </a:p>
      </dgm:t>
    </dgm:pt>
    <dgm:pt modelId="{EBBF03AB-144A-634F-ADA3-E678FAA43958}">
      <dgm:prSet/>
      <dgm:spPr/>
      <dgm:t>
        <a:bodyPr/>
        <a:lstStyle/>
        <a:p>
          <a:pPr rtl="0"/>
          <a:r>
            <a:rPr lang="tr-TR" smtClean="0"/>
            <a:t>kronik ağrı, </a:t>
          </a:r>
          <a:endParaRPr lang="tr-TR"/>
        </a:p>
      </dgm:t>
    </dgm:pt>
    <dgm:pt modelId="{06CD07C2-55E0-9C45-8D4E-2DF6C0EA031A}" type="parTrans" cxnId="{5FD933B9-D47F-E449-9718-1B6ECE9FD968}">
      <dgm:prSet/>
      <dgm:spPr/>
      <dgm:t>
        <a:bodyPr/>
        <a:lstStyle/>
        <a:p>
          <a:endParaRPr lang="tr-TR"/>
        </a:p>
      </dgm:t>
    </dgm:pt>
    <dgm:pt modelId="{7C42B949-A501-174C-9576-DB47B3B26B20}" type="sibTrans" cxnId="{5FD933B9-D47F-E449-9718-1B6ECE9FD968}">
      <dgm:prSet/>
      <dgm:spPr/>
      <dgm:t>
        <a:bodyPr/>
        <a:lstStyle/>
        <a:p>
          <a:endParaRPr lang="tr-TR"/>
        </a:p>
      </dgm:t>
    </dgm:pt>
    <dgm:pt modelId="{94828859-3B5C-194A-8935-1701594E6C04}">
      <dgm:prSet/>
      <dgm:spPr/>
      <dgm:t>
        <a:bodyPr/>
        <a:lstStyle/>
        <a:p>
          <a:pPr rtl="0"/>
          <a:r>
            <a:rPr lang="tr-TR" smtClean="0"/>
            <a:t>güvenli olmayan cinsellik, </a:t>
          </a:r>
          <a:endParaRPr lang="tr-TR"/>
        </a:p>
      </dgm:t>
    </dgm:pt>
    <dgm:pt modelId="{0B7D1ACB-F65F-9F4A-B706-5E3B09AF5DD4}" type="parTrans" cxnId="{4D4B81BB-E987-0E4E-8C6F-4F7AA0AA151B}">
      <dgm:prSet/>
      <dgm:spPr/>
      <dgm:t>
        <a:bodyPr/>
        <a:lstStyle/>
        <a:p>
          <a:endParaRPr lang="tr-TR"/>
        </a:p>
      </dgm:t>
    </dgm:pt>
    <dgm:pt modelId="{55C4C9D2-36F0-6B44-B365-6FC3F0663814}" type="sibTrans" cxnId="{4D4B81BB-E987-0E4E-8C6F-4F7AA0AA151B}">
      <dgm:prSet/>
      <dgm:spPr/>
      <dgm:t>
        <a:bodyPr/>
        <a:lstStyle/>
        <a:p>
          <a:endParaRPr lang="tr-TR"/>
        </a:p>
      </dgm:t>
    </dgm:pt>
    <dgm:pt modelId="{053B8C1A-1A8E-D142-A801-00FE6B7C8292}">
      <dgm:prSet/>
      <dgm:spPr/>
      <dgm:t>
        <a:bodyPr/>
        <a:lstStyle/>
        <a:p>
          <a:pPr rtl="0"/>
          <a:r>
            <a:rPr lang="tr-TR" smtClean="0"/>
            <a:t>pelvik inflamatuvar hastalıklar, </a:t>
          </a:r>
          <a:endParaRPr lang="tr-TR"/>
        </a:p>
      </dgm:t>
    </dgm:pt>
    <dgm:pt modelId="{F0F7DE65-4E38-A943-AF30-8C14D3908629}" type="parTrans" cxnId="{75868F3C-86B4-1642-B6C6-B11757A27D0E}">
      <dgm:prSet/>
      <dgm:spPr/>
      <dgm:t>
        <a:bodyPr/>
        <a:lstStyle/>
        <a:p>
          <a:endParaRPr lang="tr-TR"/>
        </a:p>
      </dgm:t>
    </dgm:pt>
    <dgm:pt modelId="{F6EA7E16-BF7D-DE4A-AB22-BCB0B654F9A6}" type="sibTrans" cxnId="{75868F3C-86B4-1642-B6C6-B11757A27D0E}">
      <dgm:prSet/>
      <dgm:spPr/>
      <dgm:t>
        <a:bodyPr/>
        <a:lstStyle/>
        <a:p>
          <a:endParaRPr lang="tr-TR"/>
        </a:p>
      </dgm:t>
    </dgm:pt>
    <dgm:pt modelId="{67C458A0-764A-D944-ADC2-9E6A78383303}">
      <dgm:prSet/>
      <dgm:spPr/>
      <dgm:t>
        <a:bodyPr/>
        <a:lstStyle/>
        <a:p>
          <a:pPr rtl="0"/>
          <a:r>
            <a:rPr lang="tr-TR" dirty="0" smtClean="0"/>
            <a:t>intiharlar </a:t>
          </a:r>
          <a:endParaRPr lang="tr-TR" dirty="0"/>
        </a:p>
      </dgm:t>
    </dgm:pt>
    <dgm:pt modelId="{C6956D31-C915-114A-8EC0-6AF739B6B834}" type="parTrans" cxnId="{48840143-682A-4749-A369-09830ABA3E25}">
      <dgm:prSet/>
      <dgm:spPr/>
      <dgm:t>
        <a:bodyPr/>
        <a:lstStyle/>
        <a:p>
          <a:endParaRPr lang="tr-TR"/>
        </a:p>
      </dgm:t>
    </dgm:pt>
    <dgm:pt modelId="{A399EA21-47A5-354F-B8BA-2E8F85035954}" type="sibTrans" cxnId="{48840143-682A-4749-A369-09830ABA3E25}">
      <dgm:prSet/>
      <dgm:spPr/>
      <dgm:t>
        <a:bodyPr/>
        <a:lstStyle/>
        <a:p>
          <a:endParaRPr lang="tr-TR"/>
        </a:p>
      </dgm:t>
    </dgm:pt>
    <dgm:pt modelId="{65D93E61-1BF4-E644-B697-AF10EEAA5C7F}">
      <dgm:prSet/>
      <dgm:spPr/>
      <dgm:t>
        <a:bodyPr/>
        <a:lstStyle/>
        <a:p>
          <a:pPr rtl="0"/>
          <a:r>
            <a:rPr lang="tr-TR" dirty="0" err="1" smtClean="0"/>
            <a:t>ölüm</a:t>
          </a:r>
          <a:endParaRPr lang="tr-TR" dirty="0"/>
        </a:p>
      </dgm:t>
    </dgm:pt>
    <dgm:pt modelId="{74489886-1958-8D4A-9321-392D558A7B24}" type="parTrans" cxnId="{5AB5C919-AB52-7840-ABDB-A765DF3910B0}">
      <dgm:prSet/>
      <dgm:spPr/>
      <dgm:t>
        <a:bodyPr/>
        <a:lstStyle/>
        <a:p>
          <a:endParaRPr lang="tr-TR"/>
        </a:p>
      </dgm:t>
    </dgm:pt>
    <dgm:pt modelId="{E969CA99-6FCF-2041-BD39-8B5C95D66D1F}" type="sibTrans" cxnId="{5AB5C919-AB52-7840-ABDB-A765DF3910B0}">
      <dgm:prSet/>
      <dgm:spPr/>
      <dgm:t>
        <a:bodyPr/>
        <a:lstStyle/>
        <a:p>
          <a:endParaRPr lang="tr-TR"/>
        </a:p>
      </dgm:t>
    </dgm:pt>
    <dgm:pt modelId="{DF8C63F2-87F6-0243-B78C-B6B271A88D37}" type="pres">
      <dgm:prSet presAssocID="{47AE26D3-E203-5B40-BB69-C1CD0E9C5A32}" presName="compositeShape" presStyleCnt="0">
        <dgm:presLayoutVars>
          <dgm:dir/>
          <dgm:resizeHandles/>
        </dgm:presLayoutVars>
      </dgm:prSet>
      <dgm:spPr/>
      <dgm:t>
        <a:bodyPr/>
        <a:lstStyle/>
        <a:p>
          <a:endParaRPr lang="tr-TR"/>
        </a:p>
      </dgm:t>
    </dgm:pt>
    <dgm:pt modelId="{7F607934-64D6-9B4E-A363-1D40D42381B5}" type="pres">
      <dgm:prSet presAssocID="{47AE26D3-E203-5B40-BB69-C1CD0E9C5A32}" presName="pyramid" presStyleLbl="node1" presStyleIdx="0" presStyleCnt="1"/>
      <dgm:spPr/>
    </dgm:pt>
    <dgm:pt modelId="{4F7FC4F2-E006-B345-AEB7-1A7D7D4BD4B0}" type="pres">
      <dgm:prSet presAssocID="{47AE26D3-E203-5B40-BB69-C1CD0E9C5A32}" presName="theList" presStyleCnt="0"/>
      <dgm:spPr/>
    </dgm:pt>
    <dgm:pt modelId="{EFDA28AB-49FF-A347-BF0E-8F6B8FB1D816}" type="pres">
      <dgm:prSet presAssocID="{65D93E61-1BF4-E644-B697-AF10EEAA5C7F}" presName="aNode" presStyleLbl="fgAcc1" presStyleIdx="0" presStyleCnt="10">
        <dgm:presLayoutVars>
          <dgm:bulletEnabled val="1"/>
        </dgm:presLayoutVars>
      </dgm:prSet>
      <dgm:spPr/>
      <dgm:t>
        <a:bodyPr/>
        <a:lstStyle/>
        <a:p>
          <a:endParaRPr lang="tr-TR"/>
        </a:p>
      </dgm:t>
    </dgm:pt>
    <dgm:pt modelId="{F1554241-B6FB-AB47-BEA9-342983F17F6A}" type="pres">
      <dgm:prSet presAssocID="{65D93E61-1BF4-E644-B697-AF10EEAA5C7F}" presName="aSpace" presStyleCnt="0"/>
      <dgm:spPr/>
    </dgm:pt>
    <dgm:pt modelId="{FC7A0F40-2196-844E-84DD-E896A4E165D8}" type="pres">
      <dgm:prSet presAssocID="{67C458A0-764A-D944-ADC2-9E6A78383303}" presName="aNode" presStyleLbl="fgAcc1" presStyleIdx="1" presStyleCnt="10">
        <dgm:presLayoutVars>
          <dgm:bulletEnabled val="1"/>
        </dgm:presLayoutVars>
      </dgm:prSet>
      <dgm:spPr/>
      <dgm:t>
        <a:bodyPr/>
        <a:lstStyle/>
        <a:p>
          <a:endParaRPr lang="tr-TR"/>
        </a:p>
      </dgm:t>
    </dgm:pt>
    <dgm:pt modelId="{975E6B49-C8D9-EF46-B9DE-3D577BC39800}" type="pres">
      <dgm:prSet presAssocID="{67C458A0-764A-D944-ADC2-9E6A78383303}" presName="aSpace" presStyleCnt="0"/>
      <dgm:spPr/>
    </dgm:pt>
    <dgm:pt modelId="{5095872F-5046-EB43-BA75-4F3DE3DE6E0B}" type="pres">
      <dgm:prSet presAssocID="{79086398-5DB1-A943-A5F9-42B894FD6369}" presName="aNode" presStyleLbl="fgAcc1" presStyleIdx="2" presStyleCnt="10">
        <dgm:presLayoutVars>
          <dgm:bulletEnabled val="1"/>
        </dgm:presLayoutVars>
      </dgm:prSet>
      <dgm:spPr/>
      <dgm:t>
        <a:bodyPr/>
        <a:lstStyle/>
        <a:p>
          <a:endParaRPr lang="tr-TR"/>
        </a:p>
      </dgm:t>
    </dgm:pt>
    <dgm:pt modelId="{79E0CCDC-83F2-7748-BF99-7223C1B1617D}" type="pres">
      <dgm:prSet presAssocID="{79086398-5DB1-A943-A5F9-42B894FD6369}" presName="aSpace" presStyleCnt="0"/>
      <dgm:spPr/>
    </dgm:pt>
    <dgm:pt modelId="{CA72EC90-86EF-684E-AB3F-0A11AF99844F}" type="pres">
      <dgm:prSet presAssocID="{26210049-210F-1D49-B868-61BAC878211D}" presName="aNode" presStyleLbl="fgAcc1" presStyleIdx="3" presStyleCnt="10">
        <dgm:presLayoutVars>
          <dgm:bulletEnabled val="1"/>
        </dgm:presLayoutVars>
      </dgm:prSet>
      <dgm:spPr/>
      <dgm:t>
        <a:bodyPr/>
        <a:lstStyle/>
        <a:p>
          <a:endParaRPr lang="tr-TR"/>
        </a:p>
      </dgm:t>
    </dgm:pt>
    <dgm:pt modelId="{5C0CFEE8-FB29-394F-9741-120CEFF58B8B}" type="pres">
      <dgm:prSet presAssocID="{26210049-210F-1D49-B868-61BAC878211D}" presName="aSpace" presStyleCnt="0"/>
      <dgm:spPr/>
    </dgm:pt>
    <dgm:pt modelId="{F597EB23-8545-5C4A-AAB2-F1370D1E13D1}" type="pres">
      <dgm:prSet presAssocID="{DC61F54A-823D-FF4F-970A-63C0E60DF1F0}" presName="aNode" presStyleLbl="fgAcc1" presStyleIdx="4" presStyleCnt="10">
        <dgm:presLayoutVars>
          <dgm:bulletEnabled val="1"/>
        </dgm:presLayoutVars>
      </dgm:prSet>
      <dgm:spPr/>
      <dgm:t>
        <a:bodyPr/>
        <a:lstStyle/>
        <a:p>
          <a:endParaRPr lang="tr-TR"/>
        </a:p>
      </dgm:t>
    </dgm:pt>
    <dgm:pt modelId="{C79B6005-6586-4A4D-B6BF-3D04FDCAFA37}" type="pres">
      <dgm:prSet presAssocID="{DC61F54A-823D-FF4F-970A-63C0E60DF1F0}" presName="aSpace" presStyleCnt="0"/>
      <dgm:spPr/>
    </dgm:pt>
    <dgm:pt modelId="{4F8F1B48-DDFB-BA41-B5D2-FEDD1582B152}" type="pres">
      <dgm:prSet presAssocID="{AFE6BDAC-CB27-E54E-8FA9-65EBC683F007}" presName="aNode" presStyleLbl="fgAcc1" presStyleIdx="5" presStyleCnt="10">
        <dgm:presLayoutVars>
          <dgm:bulletEnabled val="1"/>
        </dgm:presLayoutVars>
      </dgm:prSet>
      <dgm:spPr/>
      <dgm:t>
        <a:bodyPr/>
        <a:lstStyle/>
        <a:p>
          <a:endParaRPr lang="tr-TR"/>
        </a:p>
      </dgm:t>
    </dgm:pt>
    <dgm:pt modelId="{3644BE10-40C3-AE49-9A41-3DF8A58F9813}" type="pres">
      <dgm:prSet presAssocID="{AFE6BDAC-CB27-E54E-8FA9-65EBC683F007}" presName="aSpace" presStyleCnt="0"/>
      <dgm:spPr/>
    </dgm:pt>
    <dgm:pt modelId="{34AA42C3-3793-7F43-A22C-153732D8BD08}" type="pres">
      <dgm:prSet presAssocID="{7593F66A-D6DB-704C-97F8-776F03D9C6B1}" presName="aNode" presStyleLbl="fgAcc1" presStyleIdx="6" presStyleCnt="10">
        <dgm:presLayoutVars>
          <dgm:bulletEnabled val="1"/>
        </dgm:presLayoutVars>
      </dgm:prSet>
      <dgm:spPr/>
      <dgm:t>
        <a:bodyPr/>
        <a:lstStyle/>
        <a:p>
          <a:endParaRPr lang="tr-TR"/>
        </a:p>
      </dgm:t>
    </dgm:pt>
    <dgm:pt modelId="{A95FDC8B-5B79-5C45-B0C7-802B91D33497}" type="pres">
      <dgm:prSet presAssocID="{7593F66A-D6DB-704C-97F8-776F03D9C6B1}" presName="aSpace" presStyleCnt="0"/>
      <dgm:spPr/>
    </dgm:pt>
    <dgm:pt modelId="{2CFD4BAE-7D9F-A541-9215-ADCECB1625CF}" type="pres">
      <dgm:prSet presAssocID="{EBBF03AB-144A-634F-ADA3-E678FAA43958}" presName="aNode" presStyleLbl="fgAcc1" presStyleIdx="7" presStyleCnt="10">
        <dgm:presLayoutVars>
          <dgm:bulletEnabled val="1"/>
        </dgm:presLayoutVars>
      </dgm:prSet>
      <dgm:spPr/>
      <dgm:t>
        <a:bodyPr/>
        <a:lstStyle/>
        <a:p>
          <a:endParaRPr lang="tr-TR"/>
        </a:p>
      </dgm:t>
    </dgm:pt>
    <dgm:pt modelId="{BE405653-4647-0F4F-BE9B-3A05B2B0FE46}" type="pres">
      <dgm:prSet presAssocID="{EBBF03AB-144A-634F-ADA3-E678FAA43958}" presName="aSpace" presStyleCnt="0"/>
      <dgm:spPr/>
    </dgm:pt>
    <dgm:pt modelId="{9BB23DE1-E2E6-184B-A1ED-E115C59A49FD}" type="pres">
      <dgm:prSet presAssocID="{94828859-3B5C-194A-8935-1701594E6C04}" presName="aNode" presStyleLbl="fgAcc1" presStyleIdx="8" presStyleCnt="10">
        <dgm:presLayoutVars>
          <dgm:bulletEnabled val="1"/>
        </dgm:presLayoutVars>
      </dgm:prSet>
      <dgm:spPr/>
      <dgm:t>
        <a:bodyPr/>
        <a:lstStyle/>
        <a:p>
          <a:endParaRPr lang="tr-TR"/>
        </a:p>
      </dgm:t>
    </dgm:pt>
    <dgm:pt modelId="{96CFF8B5-A0FA-764A-BA52-CC521EE3A8F0}" type="pres">
      <dgm:prSet presAssocID="{94828859-3B5C-194A-8935-1701594E6C04}" presName="aSpace" presStyleCnt="0"/>
      <dgm:spPr/>
    </dgm:pt>
    <dgm:pt modelId="{4054024D-50DB-9F43-A8E8-31CD240B77E1}" type="pres">
      <dgm:prSet presAssocID="{053B8C1A-1A8E-D142-A801-00FE6B7C8292}" presName="aNode" presStyleLbl="fgAcc1" presStyleIdx="9" presStyleCnt="10">
        <dgm:presLayoutVars>
          <dgm:bulletEnabled val="1"/>
        </dgm:presLayoutVars>
      </dgm:prSet>
      <dgm:spPr/>
      <dgm:t>
        <a:bodyPr/>
        <a:lstStyle/>
        <a:p>
          <a:endParaRPr lang="tr-TR"/>
        </a:p>
      </dgm:t>
    </dgm:pt>
    <dgm:pt modelId="{C5B6FA78-F8C7-B34F-831F-FFBC7761BED1}" type="pres">
      <dgm:prSet presAssocID="{053B8C1A-1A8E-D142-A801-00FE6B7C8292}" presName="aSpace" presStyleCnt="0"/>
      <dgm:spPr/>
    </dgm:pt>
  </dgm:ptLst>
  <dgm:cxnLst>
    <dgm:cxn modelId="{81965301-E5CE-F449-8D93-DCFF5FBBEC73}" type="presOf" srcId="{EBBF03AB-144A-634F-ADA3-E678FAA43958}" destId="{2CFD4BAE-7D9F-A541-9215-ADCECB1625CF}" srcOrd="0" destOrd="0" presId="urn:microsoft.com/office/officeart/2005/8/layout/pyramid2"/>
    <dgm:cxn modelId="{7FB21D9D-3444-3149-9C2F-45E61B6D0AB9}" srcId="{47AE26D3-E203-5B40-BB69-C1CD0E9C5A32}" destId="{AFE6BDAC-CB27-E54E-8FA9-65EBC683F007}" srcOrd="5" destOrd="0" parTransId="{F9F3C846-414D-C041-8CE0-E0B32D41D702}" sibTransId="{02039C66-249F-A84F-8AD6-D6579CF3A1A6}"/>
    <dgm:cxn modelId="{1EAA25D1-E7FC-CB48-A90E-1A6DF97FAEF1}" type="presOf" srcId="{65D93E61-1BF4-E644-B697-AF10EEAA5C7F}" destId="{EFDA28AB-49FF-A347-BF0E-8F6B8FB1D816}" srcOrd="0" destOrd="0" presId="urn:microsoft.com/office/officeart/2005/8/layout/pyramid2"/>
    <dgm:cxn modelId="{6C4430CE-8F6E-3F4E-8925-862EF4D56DBC}" type="presOf" srcId="{AFE6BDAC-CB27-E54E-8FA9-65EBC683F007}" destId="{4F8F1B48-DDFB-BA41-B5D2-FEDD1582B152}" srcOrd="0" destOrd="0" presId="urn:microsoft.com/office/officeart/2005/8/layout/pyramid2"/>
    <dgm:cxn modelId="{5AB5C919-AB52-7840-ABDB-A765DF3910B0}" srcId="{47AE26D3-E203-5B40-BB69-C1CD0E9C5A32}" destId="{65D93E61-1BF4-E644-B697-AF10EEAA5C7F}" srcOrd="0" destOrd="0" parTransId="{74489886-1958-8D4A-9321-392D558A7B24}" sibTransId="{E969CA99-6FCF-2041-BD39-8B5C95D66D1F}"/>
    <dgm:cxn modelId="{5FD933B9-D47F-E449-9718-1B6ECE9FD968}" srcId="{47AE26D3-E203-5B40-BB69-C1CD0E9C5A32}" destId="{EBBF03AB-144A-634F-ADA3-E678FAA43958}" srcOrd="7" destOrd="0" parTransId="{06CD07C2-55E0-9C45-8D4E-2DF6C0EA031A}" sibTransId="{7C42B949-A501-174C-9576-DB47B3B26B20}"/>
    <dgm:cxn modelId="{9E2733C5-CEC9-164C-8DDF-C28357DF1D55}" type="presOf" srcId="{26210049-210F-1D49-B868-61BAC878211D}" destId="{CA72EC90-86EF-684E-AB3F-0A11AF99844F}" srcOrd="0" destOrd="0" presId="urn:microsoft.com/office/officeart/2005/8/layout/pyramid2"/>
    <dgm:cxn modelId="{B0A8D3C1-3DFE-0B48-BAA2-7C52AE45D090}" type="presOf" srcId="{7593F66A-D6DB-704C-97F8-776F03D9C6B1}" destId="{34AA42C3-3793-7F43-A22C-153732D8BD08}" srcOrd="0" destOrd="0" presId="urn:microsoft.com/office/officeart/2005/8/layout/pyramid2"/>
    <dgm:cxn modelId="{9619CC15-8E07-B144-B05A-4341A54BC974}" type="presOf" srcId="{94828859-3B5C-194A-8935-1701594E6C04}" destId="{9BB23DE1-E2E6-184B-A1ED-E115C59A49FD}" srcOrd="0" destOrd="0" presId="urn:microsoft.com/office/officeart/2005/8/layout/pyramid2"/>
    <dgm:cxn modelId="{E7B5B600-6C35-C643-8EF6-DA7580B6242B}" srcId="{47AE26D3-E203-5B40-BB69-C1CD0E9C5A32}" destId="{79086398-5DB1-A943-A5F9-42B894FD6369}" srcOrd="2" destOrd="0" parTransId="{A0822B42-F040-4F43-A47D-1EEA813DB7B8}" sibTransId="{BF7A879B-6F4A-C142-AE98-77789784759B}"/>
    <dgm:cxn modelId="{B4ABD6C2-572C-8B46-A04A-DA4086B2C34F}" srcId="{47AE26D3-E203-5B40-BB69-C1CD0E9C5A32}" destId="{DC61F54A-823D-FF4F-970A-63C0E60DF1F0}" srcOrd="4" destOrd="0" parTransId="{E04A6DDB-EA98-C741-B617-9E9CA87A1945}" sibTransId="{48CD3928-2D0E-DC49-90A8-095040CBDF68}"/>
    <dgm:cxn modelId="{56FC4A89-F9FB-C941-91F7-9447FAE9804B}" type="presOf" srcId="{47AE26D3-E203-5B40-BB69-C1CD0E9C5A32}" destId="{DF8C63F2-87F6-0243-B78C-B6B271A88D37}" srcOrd="0" destOrd="0" presId="urn:microsoft.com/office/officeart/2005/8/layout/pyramid2"/>
    <dgm:cxn modelId="{75868F3C-86B4-1642-B6C6-B11757A27D0E}" srcId="{47AE26D3-E203-5B40-BB69-C1CD0E9C5A32}" destId="{053B8C1A-1A8E-D142-A801-00FE6B7C8292}" srcOrd="9" destOrd="0" parTransId="{F0F7DE65-4E38-A943-AF30-8C14D3908629}" sibTransId="{F6EA7E16-BF7D-DE4A-AB22-BCB0B654F9A6}"/>
    <dgm:cxn modelId="{7D55C2FA-9E48-EC4F-BC3C-AA66C6EC7E30}" type="presOf" srcId="{67C458A0-764A-D944-ADC2-9E6A78383303}" destId="{FC7A0F40-2196-844E-84DD-E896A4E165D8}" srcOrd="0" destOrd="0" presId="urn:microsoft.com/office/officeart/2005/8/layout/pyramid2"/>
    <dgm:cxn modelId="{AF6C012E-521C-9449-903B-97398FFA7C88}" type="presOf" srcId="{053B8C1A-1A8E-D142-A801-00FE6B7C8292}" destId="{4054024D-50DB-9F43-A8E8-31CD240B77E1}" srcOrd="0" destOrd="0" presId="urn:microsoft.com/office/officeart/2005/8/layout/pyramid2"/>
    <dgm:cxn modelId="{499A1CBE-AB47-2A48-B11C-62A85280A15B}" type="presOf" srcId="{DC61F54A-823D-FF4F-970A-63C0E60DF1F0}" destId="{F597EB23-8545-5C4A-AAB2-F1370D1E13D1}" srcOrd="0" destOrd="0" presId="urn:microsoft.com/office/officeart/2005/8/layout/pyramid2"/>
    <dgm:cxn modelId="{4D4B81BB-E987-0E4E-8C6F-4F7AA0AA151B}" srcId="{47AE26D3-E203-5B40-BB69-C1CD0E9C5A32}" destId="{94828859-3B5C-194A-8935-1701594E6C04}" srcOrd="8" destOrd="0" parTransId="{0B7D1ACB-F65F-9F4A-B706-5E3B09AF5DD4}" sibTransId="{55C4C9D2-36F0-6B44-B365-6FC3F0663814}"/>
    <dgm:cxn modelId="{5DA3F1D7-3CB5-0742-8663-705929F6102D}" srcId="{47AE26D3-E203-5B40-BB69-C1CD0E9C5A32}" destId="{26210049-210F-1D49-B868-61BAC878211D}" srcOrd="3" destOrd="0" parTransId="{385F22D0-E4C2-8649-B82D-0D7FE4B498ED}" sibTransId="{91BD86EE-6A56-EA47-8B41-C9B296764570}"/>
    <dgm:cxn modelId="{5AD16D22-786E-8944-8B30-5041FD1F0AC2}" type="presOf" srcId="{79086398-5DB1-A943-A5F9-42B894FD6369}" destId="{5095872F-5046-EB43-BA75-4F3DE3DE6E0B}" srcOrd="0" destOrd="0" presId="urn:microsoft.com/office/officeart/2005/8/layout/pyramid2"/>
    <dgm:cxn modelId="{F26E47B9-6D0E-BF4B-AE56-58DC9FDA2554}" srcId="{47AE26D3-E203-5B40-BB69-C1CD0E9C5A32}" destId="{7593F66A-D6DB-704C-97F8-776F03D9C6B1}" srcOrd="6" destOrd="0" parTransId="{B49C23C0-97E6-5C42-BD90-5059FF1843F9}" sibTransId="{7602C99B-80C3-9D41-BA7E-8545F649CC46}"/>
    <dgm:cxn modelId="{48840143-682A-4749-A369-09830ABA3E25}" srcId="{47AE26D3-E203-5B40-BB69-C1CD0E9C5A32}" destId="{67C458A0-764A-D944-ADC2-9E6A78383303}" srcOrd="1" destOrd="0" parTransId="{C6956D31-C915-114A-8EC0-6AF739B6B834}" sibTransId="{A399EA21-47A5-354F-B8BA-2E8F85035954}"/>
    <dgm:cxn modelId="{6DED5E58-86D9-9B4C-A270-913415073EF5}" type="presParOf" srcId="{DF8C63F2-87F6-0243-B78C-B6B271A88D37}" destId="{7F607934-64D6-9B4E-A363-1D40D42381B5}" srcOrd="0" destOrd="0" presId="urn:microsoft.com/office/officeart/2005/8/layout/pyramid2"/>
    <dgm:cxn modelId="{7A4495C9-9594-774B-A5BF-2536830D5EEE}" type="presParOf" srcId="{DF8C63F2-87F6-0243-B78C-B6B271A88D37}" destId="{4F7FC4F2-E006-B345-AEB7-1A7D7D4BD4B0}" srcOrd="1" destOrd="0" presId="urn:microsoft.com/office/officeart/2005/8/layout/pyramid2"/>
    <dgm:cxn modelId="{1F19879B-5483-9940-96AF-3D10A03089C8}" type="presParOf" srcId="{4F7FC4F2-E006-B345-AEB7-1A7D7D4BD4B0}" destId="{EFDA28AB-49FF-A347-BF0E-8F6B8FB1D816}" srcOrd="0" destOrd="0" presId="urn:microsoft.com/office/officeart/2005/8/layout/pyramid2"/>
    <dgm:cxn modelId="{5597DECC-4B37-9647-9D59-AC36E47FC3EA}" type="presParOf" srcId="{4F7FC4F2-E006-B345-AEB7-1A7D7D4BD4B0}" destId="{F1554241-B6FB-AB47-BEA9-342983F17F6A}" srcOrd="1" destOrd="0" presId="urn:microsoft.com/office/officeart/2005/8/layout/pyramid2"/>
    <dgm:cxn modelId="{69CFD1C7-BE2E-404E-BBC3-B8CCBD92CA2E}" type="presParOf" srcId="{4F7FC4F2-E006-B345-AEB7-1A7D7D4BD4B0}" destId="{FC7A0F40-2196-844E-84DD-E896A4E165D8}" srcOrd="2" destOrd="0" presId="urn:microsoft.com/office/officeart/2005/8/layout/pyramid2"/>
    <dgm:cxn modelId="{6FD84E39-1FA2-BA41-81BF-C1D7BD4496EF}" type="presParOf" srcId="{4F7FC4F2-E006-B345-AEB7-1A7D7D4BD4B0}" destId="{975E6B49-C8D9-EF46-B9DE-3D577BC39800}" srcOrd="3" destOrd="0" presId="urn:microsoft.com/office/officeart/2005/8/layout/pyramid2"/>
    <dgm:cxn modelId="{71894643-F172-3C46-8491-CBE19C66C286}" type="presParOf" srcId="{4F7FC4F2-E006-B345-AEB7-1A7D7D4BD4B0}" destId="{5095872F-5046-EB43-BA75-4F3DE3DE6E0B}" srcOrd="4" destOrd="0" presId="urn:microsoft.com/office/officeart/2005/8/layout/pyramid2"/>
    <dgm:cxn modelId="{5E99BB2C-ED6E-F447-892A-AF97BB0FA023}" type="presParOf" srcId="{4F7FC4F2-E006-B345-AEB7-1A7D7D4BD4B0}" destId="{79E0CCDC-83F2-7748-BF99-7223C1B1617D}" srcOrd="5" destOrd="0" presId="urn:microsoft.com/office/officeart/2005/8/layout/pyramid2"/>
    <dgm:cxn modelId="{F65A0C0C-4C89-E548-BAFA-80D4761AAA4D}" type="presParOf" srcId="{4F7FC4F2-E006-B345-AEB7-1A7D7D4BD4B0}" destId="{CA72EC90-86EF-684E-AB3F-0A11AF99844F}" srcOrd="6" destOrd="0" presId="urn:microsoft.com/office/officeart/2005/8/layout/pyramid2"/>
    <dgm:cxn modelId="{45BF97D6-FEDA-8349-BF83-CC8F3889B994}" type="presParOf" srcId="{4F7FC4F2-E006-B345-AEB7-1A7D7D4BD4B0}" destId="{5C0CFEE8-FB29-394F-9741-120CEFF58B8B}" srcOrd="7" destOrd="0" presId="urn:microsoft.com/office/officeart/2005/8/layout/pyramid2"/>
    <dgm:cxn modelId="{B076658F-E27A-8148-8DFF-21E0154821D0}" type="presParOf" srcId="{4F7FC4F2-E006-B345-AEB7-1A7D7D4BD4B0}" destId="{F597EB23-8545-5C4A-AAB2-F1370D1E13D1}" srcOrd="8" destOrd="0" presId="urn:microsoft.com/office/officeart/2005/8/layout/pyramid2"/>
    <dgm:cxn modelId="{0166D1D0-BC55-6B45-9301-B2EF5CBABCB1}" type="presParOf" srcId="{4F7FC4F2-E006-B345-AEB7-1A7D7D4BD4B0}" destId="{C79B6005-6586-4A4D-B6BF-3D04FDCAFA37}" srcOrd="9" destOrd="0" presId="urn:microsoft.com/office/officeart/2005/8/layout/pyramid2"/>
    <dgm:cxn modelId="{D6FEB2A6-AD90-8648-B60C-9296616E172A}" type="presParOf" srcId="{4F7FC4F2-E006-B345-AEB7-1A7D7D4BD4B0}" destId="{4F8F1B48-DDFB-BA41-B5D2-FEDD1582B152}" srcOrd="10" destOrd="0" presId="urn:microsoft.com/office/officeart/2005/8/layout/pyramid2"/>
    <dgm:cxn modelId="{CBA95F8E-25FA-B347-8582-89B319B6D524}" type="presParOf" srcId="{4F7FC4F2-E006-B345-AEB7-1A7D7D4BD4B0}" destId="{3644BE10-40C3-AE49-9A41-3DF8A58F9813}" srcOrd="11" destOrd="0" presId="urn:microsoft.com/office/officeart/2005/8/layout/pyramid2"/>
    <dgm:cxn modelId="{C15CA9FA-8C79-3F42-A897-3F2DD4571C5E}" type="presParOf" srcId="{4F7FC4F2-E006-B345-AEB7-1A7D7D4BD4B0}" destId="{34AA42C3-3793-7F43-A22C-153732D8BD08}" srcOrd="12" destOrd="0" presId="urn:microsoft.com/office/officeart/2005/8/layout/pyramid2"/>
    <dgm:cxn modelId="{F6F0BFC3-1AF5-2F46-8CD2-BFBE9DBF4CA0}" type="presParOf" srcId="{4F7FC4F2-E006-B345-AEB7-1A7D7D4BD4B0}" destId="{A95FDC8B-5B79-5C45-B0C7-802B91D33497}" srcOrd="13" destOrd="0" presId="urn:microsoft.com/office/officeart/2005/8/layout/pyramid2"/>
    <dgm:cxn modelId="{F6965084-B648-AF4C-A6F1-3947DA6C1EFF}" type="presParOf" srcId="{4F7FC4F2-E006-B345-AEB7-1A7D7D4BD4B0}" destId="{2CFD4BAE-7D9F-A541-9215-ADCECB1625CF}" srcOrd="14" destOrd="0" presId="urn:microsoft.com/office/officeart/2005/8/layout/pyramid2"/>
    <dgm:cxn modelId="{EEC06C69-C650-524B-8CBA-45F7060ABFC7}" type="presParOf" srcId="{4F7FC4F2-E006-B345-AEB7-1A7D7D4BD4B0}" destId="{BE405653-4647-0F4F-BE9B-3A05B2B0FE46}" srcOrd="15" destOrd="0" presId="urn:microsoft.com/office/officeart/2005/8/layout/pyramid2"/>
    <dgm:cxn modelId="{9C3DB272-8909-664B-8451-3C135A78AFAA}" type="presParOf" srcId="{4F7FC4F2-E006-B345-AEB7-1A7D7D4BD4B0}" destId="{9BB23DE1-E2E6-184B-A1ED-E115C59A49FD}" srcOrd="16" destOrd="0" presId="urn:microsoft.com/office/officeart/2005/8/layout/pyramid2"/>
    <dgm:cxn modelId="{18AFD54A-5C41-574B-9342-BA024B5C0B8D}" type="presParOf" srcId="{4F7FC4F2-E006-B345-AEB7-1A7D7D4BD4B0}" destId="{96CFF8B5-A0FA-764A-BA52-CC521EE3A8F0}" srcOrd="17" destOrd="0" presId="urn:microsoft.com/office/officeart/2005/8/layout/pyramid2"/>
    <dgm:cxn modelId="{8E264443-AF62-CC48-A1A5-8A7C855869CA}" type="presParOf" srcId="{4F7FC4F2-E006-B345-AEB7-1A7D7D4BD4B0}" destId="{4054024D-50DB-9F43-A8E8-31CD240B77E1}" srcOrd="18" destOrd="0" presId="urn:microsoft.com/office/officeart/2005/8/layout/pyramid2"/>
    <dgm:cxn modelId="{183B0034-1EFD-AF49-81C2-4CC4CF8B8B63}" type="presParOf" srcId="{4F7FC4F2-E006-B345-AEB7-1A7D7D4BD4B0}" destId="{C5B6FA78-F8C7-B34F-831F-FFBC7761BED1}" srcOrd="1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3B37BE-794F-4A50-B41E-633EA0E920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9E5882-3AEA-41CB-B2F4-5B8AA62771B4}">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endParaRPr lang="tr-TR" sz="2000" b="1" dirty="0" smtClean="0">
            <a:latin typeface="Arial" pitchFamily="34" charset="0"/>
            <a:cs typeface="Arial" pitchFamily="34" charset="0"/>
          </a:endParaRPr>
        </a:p>
        <a:p>
          <a:pPr rtl="0"/>
          <a:endParaRPr lang="tr-TR" sz="2800" b="1" dirty="0" smtClean="0">
            <a:solidFill>
              <a:schemeClr val="tx1"/>
            </a:solidFill>
            <a:latin typeface="Arial" pitchFamily="34" charset="0"/>
            <a:cs typeface="Arial" pitchFamily="34" charset="0"/>
          </a:endParaRPr>
        </a:p>
        <a:p>
          <a:pPr rtl="0"/>
          <a:r>
            <a:rPr lang="tr-TR" sz="2800" b="1" dirty="0" smtClean="0">
              <a:solidFill>
                <a:schemeClr val="tx1"/>
              </a:solidFill>
              <a:latin typeface="Arial" pitchFamily="34" charset="0"/>
              <a:cs typeface="Arial" pitchFamily="34" charset="0"/>
            </a:rPr>
            <a:t>Aile İçi Şiddetin Toplum Üzerindeki Etkileri</a:t>
          </a:r>
          <a:r>
            <a:rPr lang="tr-TR" sz="2800" b="1" dirty="0" smtClean="0">
              <a:solidFill>
                <a:schemeClr val="tx1"/>
              </a:solidFill>
            </a:rPr>
            <a:t/>
          </a:r>
          <a:br>
            <a:rPr lang="tr-TR" sz="2800" b="1" dirty="0" smtClean="0">
              <a:solidFill>
                <a:schemeClr val="tx1"/>
              </a:solidFill>
            </a:rPr>
          </a:br>
          <a:r>
            <a:rPr lang="tr-TR" sz="2800" dirty="0" smtClean="0">
              <a:solidFill>
                <a:schemeClr val="tx1"/>
              </a:solidFill>
            </a:rPr>
            <a:t/>
          </a:r>
          <a:br>
            <a:rPr lang="tr-TR" sz="2800" dirty="0" smtClean="0">
              <a:solidFill>
                <a:schemeClr val="tx1"/>
              </a:solidFill>
            </a:rPr>
          </a:br>
          <a:endParaRPr lang="en-US" sz="2800" dirty="0">
            <a:solidFill>
              <a:schemeClr val="tx1"/>
            </a:solidFill>
          </a:endParaRPr>
        </a:p>
      </dgm:t>
    </dgm:pt>
    <dgm:pt modelId="{35DE1F5F-76D0-4BF1-9EA4-DCBA9FFE96C2}" type="parTrans" cxnId="{A3CE044D-5C94-49F3-A1C3-C4C2390FB433}">
      <dgm:prSet/>
      <dgm:spPr/>
      <dgm:t>
        <a:bodyPr/>
        <a:lstStyle/>
        <a:p>
          <a:endParaRPr lang="en-US"/>
        </a:p>
      </dgm:t>
    </dgm:pt>
    <dgm:pt modelId="{F3D8BF2B-57E6-4463-8F4D-A65ABA679A33}" type="sibTrans" cxnId="{A3CE044D-5C94-49F3-A1C3-C4C2390FB433}">
      <dgm:prSet/>
      <dgm:spPr/>
      <dgm:t>
        <a:bodyPr/>
        <a:lstStyle/>
        <a:p>
          <a:endParaRPr lang="en-US"/>
        </a:p>
      </dgm:t>
    </dgm:pt>
    <dgm:pt modelId="{3DD36FA1-C456-48C2-AA03-2A351AFEA75A}" type="pres">
      <dgm:prSet presAssocID="{8E3B37BE-794F-4A50-B41E-633EA0E920CC}" presName="linear" presStyleCnt="0">
        <dgm:presLayoutVars>
          <dgm:animLvl val="lvl"/>
          <dgm:resizeHandles val="exact"/>
        </dgm:presLayoutVars>
      </dgm:prSet>
      <dgm:spPr/>
      <dgm:t>
        <a:bodyPr/>
        <a:lstStyle/>
        <a:p>
          <a:endParaRPr lang="en-US"/>
        </a:p>
      </dgm:t>
    </dgm:pt>
    <dgm:pt modelId="{C740C5C3-2C2E-4F1F-8F2F-960E273A67D6}" type="pres">
      <dgm:prSet presAssocID="{CA9E5882-3AEA-41CB-B2F4-5B8AA62771B4}" presName="parentText" presStyleLbl="node1" presStyleIdx="0" presStyleCnt="1">
        <dgm:presLayoutVars>
          <dgm:chMax val="0"/>
          <dgm:bulletEnabled val="1"/>
        </dgm:presLayoutVars>
      </dgm:prSet>
      <dgm:spPr/>
      <dgm:t>
        <a:bodyPr/>
        <a:lstStyle/>
        <a:p>
          <a:endParaRPr lang="en-US"/>
        </a:p>
      </dgm:t>
    </dgm:pt>
  </dgm:ptLst>
  <dgm:cxnLst>
    <dgm:cxn modelId="{5D650D73-4A5D-4592-99D6-3D86619122DA}" type="presOf" srcId="{CA9E5882-3AEA-41CB-B2F4-5B8AA62771B4}" destId="{C740C5C3-2C2E-4F1F-8F2F-960E273A67D6}" srcOrd="0" destOrd="0" presId="urn:microsoft.com/office/officeart/2005/8/layout/vList2"/>
    <dgm:cxn modelId="{A3CE044D-5C94-49F3-A1C3-C4C2390FB433}" srcId="{8E3B37BE-794F-4A50-B41E-633EA0E920CC}" destId="{CA9E5882-3AEA-41CB-B2F4-5B8AA62771B4}" srcOrd="0" destOrd="0" parTransId="{35DE1F5F-76D0-4BF1-9EA4-DCBA9FFE96C2}" sibTransId="{F3D8BF2B-57E6-4463-8F4D-A65ABA679A33}"/>
    <dgm:cxn modelId="{74EE1760-796A-4E99-8D08-B31994381DEE}" type="presOf" srcId="{8E3B37BE-794F-4A50-B41E-633EA0E920CC}" destId="{3DD36FA1-C456-48C2-AA03-2A351AFEA75A}" srcOrd="0" destOrd="0" presId="urn:microsoft.com/office/officeart/2005/8/layout/vList2"/>
    <dgm:cxn modelId="{D5AE77E6-1192-4521-8EE4-855EF436548D}" type="presParOf" srcId="{3DD36FA1-C456-48C2-AA03-2A351AFEA75A}" destId="{C740C5C3-2C2E-4F1F-8F2F-960E273A67D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D360A2-F7F4-49B5-97A2-E54E79CA51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BF3BB3-83B7-4D66-8A68-91C5D861D5A3}">
      <dgm:prSet custT="1">
        <dgm:style>
          <a:lnRef idx="1">
            <a:schemeClr val="accent1"/>
          </a:lnRef>
          <a:fillRef idx="2">
            <a:schemeClr val="accent1"/>
          </a:fillRef>
          <a:effectRef idx="1">
            <a:schemeClr val="accent1"/>
          </a:effectRef>
          <a:fontRef idx="minor">
            <a:schemeClr val="dk1"/>
          </a:fontRef>
        </dgm:style>
      </dgm:prSet>
      <dgm:spPr/>
      <dgm:t>
        <a:bodyPr/>
        <a:lstStyle/>
        <a:p>
          <a:pPr algn="l" rtl="0"/>
          <a:endParaRPr lang="tr-TR" sz="2000" dirty="0" smtClean="0">
            <a:solidFill>
              <a:schemeClr val="tx1"/>
            </a:solidFill>
            <a:latin typeface="Arial" pitchFamily="34" charset="0"/>
            <a:cs typeface="Arial" pitchFamily="34" charset="0"/>
          </a:endParaRPr>
        </a:p>
        <a:p>
          <a:pPr algn="l" rtl="0"/>
          <a:endParaRPr lang="tr-TR" sz="2800" b="1" dirty="0" smtClean="0">
            <a:solidFill>
              <a:schemeClr val="tx1"/>
            </a:solidFill>
            <a:latin typeface="Arial" pitchFamily="34" charset="0"/>
            <a:cs typeface="Arial" pitchFamily="34" charset="0"/>
          </a:endParaRPr>
        </a:p>
        <a:p>
          <a:pPr algn="ctr" rtl="0"/>
          <a:r>
            <a:rPr lang="tr-TR" sz="2800" b="1" dirty="0" smtClean="0">
              <a:solidFill>
                <a:schemeClr val="tx1"/>
              </a:solidFill>
              <a:latin typeface="Arial" pitchFamily="34" charset="0"/>
              <a:cs typeface="Arial" pitchFamily="34" charset="0"/>
            </a:rPr>
            <a:t>Şiddete Karşı Toplumsal ve Bireysel Düzeyde Yapılabilecekler </a:t>
          </a:r>
          <a:r>
            <a:rPr lang="tr-TR" sz="2800" b="1" dirty="0" smtClean="0"/>
            <a:t/>
          </a:r>
          <a:br>
            <a:rPr lang="tr-TR" sz="2800" b="1" dirty="0" smtClean="0"/>
          </a:br>
          <a:r>
            <a:rPr lang="tr-TR" sz="2800" dirty="0" smtClean="0"/>
            <a:t/>
          </a:r>
          <a:br>
            <a:rPr lang="tr-TR" sz="2800" dirty="0" smtClean="0"/>
          </a:br>
          <a:endParaRPr lang="en-US" sz="2800" dirty="0"/>
        </a:p>
      </dgm:t>
    </dgm:pt>
    <dgm:pt modelId="{0C9B46FE-E1BC-4B9B-BEC8-DEEEA39AD71B}" type="parTrans" cxnId="{2DB3E5E0-5759-4494-A25C-D0931C11C94E}">
      <dgm:prSet/>
      <dgm:spPr/>
      <dgm:t>
        <a:bodyPr/>
        <a:lstStyle/>
        <a:p>
          <a:endParaRPr lang="en-US"/>
        </a:p>
      </dgm:t>
    </dgm:pt>
    <dgm:pt modelId="{14B78557-6874-49A1-B438-1FABCB80CC30}" type="sibTrans" cxnId="{2DB3E5E0-5759-4494-A25C-D0931C11C94E}">
      <dgm:prSet/>
      <dgm:spPr/>
      <dgm:t>
        <a:bodyPr/>
        <a:lstStyle/>
        <a:p>
          <a:endParaRPr lang="en-US"/>
        </a:p>
      </dgm:t>
    </dgm:pt>
    <dgm:pt modelId="{DE55C8A8-70A4-4659-90F1-8DE13751AA7F}" type="pres">
      <dgm:prSet presAssocID="{86D360A2-F7F4-49B5-97A2-E54E79CA51C6}" presName="linear" presStyleCnt="0">
        <dgm:presLayoutVars>
          <dgm:animLvl val="lvl"/>
          <dgm:resizeHandles val="exact"/>
        </dgm:presLayoutVars>
      </dgm:prSet>
      <dgm:spPr/>
      <dgm:t>
        <a:bodyPr/>
        <a:lstStyle/>
        <a:p>
          <a:endParaRPr lang="en-US"/>
        </a:p>
      </dgm:t>
    </dgm:pt>
    <dgm:pt modelId="{0FF083C2-AC82-4514-ACAB-BCDDBA0E01E8}" type="pres">
      <dgm:prSet presAssocID="{06BF3BB3-83B7-4D66-8A68-91C5D861D5A3}" presName="parentText" presStyleLbl="node1" presStyleIdx="0" presStyleCnt="1" custLinFactNeighborY="-43">
        <dgm:presLayoutVars>
          <dgm:chMax val="0"/>
          <dgm:bulletEnabled val="1"/>
        </dgm:presLayoutVars>
      </dgm:prSet>
      <dgm:spPr/>
      <dgm:t>
        <a:bodyPr/>
        <a:lstStyle/>
        <a:p>
          <a:endParaRPr lang="en-US"/>
        </a:p>
      </dgm:t>
    </dgm:pt>
  </dgm:ptLst>
  <dgm:cxnLst>
    <dgm:cxn modelId="{2DB3E5E0-5759-4494-A25C-D0931C11C94E}" srcId="{86D360A2-F7F4-49B5-97A2-E54E79CA51C6}" destId="{06BF3BB3-83B7-4D66-8A68-91C5D861D5A3}" srcOrd="0" destOrd="0" parTransId="{0C9B46FE-E1BC-4B9B-BEC8-DEEEA39AD71B}" sibTransId="{14B78557-6874-49A1-B438-1FABCB80CC30}"/>
    <dgm:cxn modelId="{15E7B9DE-B146-46B8-9942-1CD3CAC0BDC0}" type="presOf" srcId="{06BF3BB3-83B7-4D66-8A68-91C5D861D5A3}" destId="{0FF083C2-AC82-4514-ACAB-BCDDBA0E01E8}" srcOrd="0" destOrd="0" presId="urn:microsoft.com/office/officeart/2005/8/layout/vList2"/>
    <dgm:cxn modelId="{EEC227E7-255F-47A1-B7F8-C6F8933A6FC2}" type="presOf" srcId="{86D360A2-F7F4-49B5-97A2-E54E79CA51C6}" destId="{DE55C8A8-70A4-4659-90F1-8DE13751AA7F}" srcOrd="0" destOrd="0" presId="urn:microsoft.com/office/officeart/2005/8/layout/vList2"/>
    <dgm:cxn modelId="{E205C2EE-9A2E-475E-B201-AF04DA55353D}" type="presParOf" srcId="{DE55C8A8-70A4-4659-90F1-8DE13751AA7F}" destId="{0FF083C2-AC82-4514-ACAB-BCDDBA0E01E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58935-BE50-45A3-ABFF-F2BF1D955FA4}" type="datetimeFigureOut">
              <a:rPr lang="tr-TR" smtClean="0"/>
              <a:t>7.03.2024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5B6CA-D5D9-4F2A-B269-7665855F6A59}" type="slidenum">
              <a:rPr lang="tr-TR" smtClean="0"/>
              <a:t>‹#›</a:t>
            </a:fld>
            <a:endParaRPr lang="tr-TR"/>
          </a:p>
        </p:txBody>
      </p:sp>
    </p:spTree>
    <p:extLst>
      <p:ext uri="{BB962C8B-B14F-4D97-AF65-F5344CB8AC3E}">
        <p14:creationId xmlns:p14="http://schemas.microsoft.com/office/powerpoint/2010/main" val="211372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418941-5A96-4AA9-BC3F-747DE89EE54D}" type="slidenum">
              <a:rPr lang="tr-TR"/>
              <a:pPr eaLnBrk="1" hangingPunct="1"/>
              <a:t>2</a:t>
            </a:fld>
            <a:endParaRPr lang="tr-T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378231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E1DF2E-6A3A-4401-B997-FF5D75829E0C}" type="slidenum">
              <a:rPr lang="tr-TR"/>
              <a:pPr eaLnBrk="1" hangingPunct="1"/>
              <a:t>12</a:t>
            </a:fld>
            <a:endParaRPr lang="tr-T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mtClean="0">
                <a:solidFill>
                  <a:srgbClr val="660066"/>
                </a:solidFill>
                <a:latin typeface="Comic Sans MS" panose="030F0702030302020204" pitchFamily="66" charset="0"/>
              </a:rPr>
              <a:t>Doğum izni istediler. Kullandıkları slogan “Ekmek ve Gül” idi. Ekmek yaşama güvencesini, karın tokluğunu... Gül ise daha kaliteli yaşamı simgeliyordu.</a:t>
            </a:r>
            <a:endParaRPr lang="tr-TR" smtClean="0">
              <a:latin typeface="Arial" panose="020B0604020202020204" pitchFamily="34" charset="0"/>
            </a:endParaRPr>
          </a:p>
        </p:txBody>
      </p:sp>
    </p:spTree>
    <p:extLst>
      <p:ext uri="{BB962C8B-B14F-4D97-AF65-F5344CB8AC3E}">
        <p14:creationId xmlns:p14="http://schemas.microsoft.com/office/powerpoint/2010/main" val="202151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26AA7A-EBC1-424E-BFB1-637288A24C2E}" type="slidenum">
              <a:rPr lang="tr-TR"/>
              <a:pPr eaLnBrk="1" hangingPunct="1"/>
              <a:t>13</a:t>
            </a:fld>
            <a:endParaRPr lang="tr-T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4130304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E37F89-DCD0-4E20-87F8-1ED26A4704C1}" type="slidenum">
              <a:rPr lang="tr-TR">
                <a:solidFill>
                  <a:prstClr val="black"/>
                </a:solidFill>
              </a:rPr>
              <a:pPr eaLnBrk="1" hangingPunct="1"/>
              <a:t>22</a:t>
            </a:fld>
            <a:endParaRPr lang="tr-TR">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b="1" dirty="0" smtClean="0">
                <a:latin typeface="Comic Sans MS" panose="030F0702030302020204" pitchFamily="66" charset="0"/>
              </a:rPr>
              <a:t>Kadın hakları ve kadınların erkeklerle eşitliği konusunda geçen asırdan itibaren Batı ülkelerinde ve toplumlarında yoğun mücadelelerin verildiği ve özellikle ABD  ve İngiltere'nin bu mücadelelerin en şiddetlilerini yaşadığı bilinmektedir. Ülkemizde, gerek Osmanlı İmparatorluğu ve gerek Cumhuriyet döneminde kadınlarımızın kendi hakları konusunda, Batı ülkelerindekine benzer şekilde mücadele ettiklerini söylemek mümkün değildir. Ama Türk kadınına birçok Batı ülkesinden daha evvel  bu haklar Atatürk tarafından sunulmuştur. Kadın haklarının kısıtlı olduğu Osmanlı  </a:t>
            </a:r>
            <a:r>
              <a:rPr lang="tr-TR" b="1" dirty="0" err="1" smtClean="0">
                <a:latin typeface="Comic Sans MS" panose="030F0702030302020204" pitchFamily="66" charset="0"/>
              </a:rPr>
              <a:t>İmparotorluğu'ndan</a:t>
            </a:r>
            <a:r>
              <a:rPr lang="tr-TR" b="1" dirty="0" smtClean="0">
                <a:latin typeface="Comic Sans MS" panose="030F0702030302020204" pitchFamily="66" charset="0"/>
              </a:rPr>
              <a:t>, kadın-erkek eşitliğinin kabul edildiği modern Türkiye Cumhuriyeti'ne geçiş, birçok devrimler ile mümkün olabilmiştir.</a:t>
            </a:r>
          </a:p>
          <a:p>
            <a:pPr eaLnBrk="1" hangingPunct="1"/>
            <a:endParaRPr lang="tr-TR" b="1" dirty="0" smtClean="0">
              <a:latin typeface="Comic Sans MS" panose="030F0702030302020204" pitchFamily="66" charset="0"/>
            </a:endParaRPr>
          </a:p>
          <a:p>
            <a:pPr eaLnBrk="1" hangingPunct="1"/>
            <a:endParaRPr lang="tr-TR" dirty="0" smtClean="0">
              <a:latin typeface="Arial" panose="020B0604020202020204" pitchFamily="34" charset="0"/>
            </a:endParaRPr>
          </a:p>
        </p:txBody>
      </p:sp>
    </p:spTree>
    <p:extLst>
      <p:ext uri="{BB962C8B-B14F-4D97-AF65-F5344CB8AC3E}">
        <p14:creationId xmlns:p14="http://schemas.microsoft.com/office/powerpoint/2010/main" val="1296676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A7E991-2939-4089-851B-EA16A157AB74}" type="slidenum">
              <a:rPr lang="tr-TR">
                <a:solidFill>
                  <a:prstClr val="black"/>
                </a:solidFill>
              </a:rPr>
              <a:pPr eaLnBrk="1" hangingPunct="1"/>
              <a:t>23</a:t>
            </a:fld>
            <a:endParaRPr lang="tr-TR">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458399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14BB71-E3DC-42E8-9038-6EAB62C7C18C}" type="slidenum">
              <a:rPr lang="tr-TR">
                <a:solidFill>
                  <a:prstClr val="black"/>
                </a:solidFill>
              </a:rPr>
              <a:pPr eaLnBrk="1" hangingPunct="1"/>
              <a:t>24</a:t>
            </a:fld>
            <a:endParaRPr lang="tr-TR">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710374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517C9D-2B51-4FE5-8F22-163C17E90D58}" type="slidenum">
              <a:rPr lang="tr-TR">
                <a:solidFill>
                  <a:prstClr val="black"/>
                </a:solidFill>
              </a:rPr>
              <a:pPr eaLnBrk="1" hangingPunct="1"/>
              <a:t>25</a:t>
            </a:fld>
            <a:endParaRPr lang="tr-TR">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2312529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A44625-1B94-40CF-B083-70F90422BACA}" type="slidenum">
              <a:rPr lang="tr-TR">
                <a:solidFill>
                  <a:prstClr val="black"/>
                </a:solidFill>
              </a:rPr>
              <a:pPr eaLnBrk="1" hangingPunct="1"/>
              <a:t>26</a:t>
            </a:fld>
            <a:endParaRPr lang="tr-TR">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2321176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CA3A5B-5D34-4303-9F58-E108C6EE098D}" type="slidenum">
              <a:rPr lang="tr-TR">
                <a:solidFill>
                  <a:prstClr val="black"/>
                </a:solidFill>
              </a:rPr>
              <a:pPr eaLnBrk="1" hangingPunct="1"/>
              <a:t>27</a:t>
            </a:fld>
            <a:endParaRPr lang="tr-TR">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b="1" smtClean="0">
                <a:latin typeface="Comic Sans MS" panose="030F0702030302020204" pitchFamily="66" charset="0"/>
              </a:rPr>
              <a:t>Kadın hakları uğruna mücadele veren ülkeler Atatürk'ü örnek almışlardır. Çünkü hiçbir lider kadın hakları konusunda Atatürk kadar öngörülü olmamış, onun kadar uğraş vermemiştir.</a:t>
            </a:r>
          </a:p>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2010349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E45FD5-ADDA-454F-AD84-136438CF3D01}" type="slidenum">
              <a:rPr lang="tr-TR"/>
              <a:pPr eaLnBrk="1" hangingPunct="1"/>
              <a:t>28</a:t>
            </a:fld>
            <a:endParaRPr lang="tr-T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4260420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62F2D8-1656-4F88-BE1E-3ED1A31C8146}" type="slidenum">
              <a:rPr lang="tr-TR"/>
              <a:pPr eaLnBrk="1" hangingPunct="1"/>
              <a:t>29</a:t>
            </a:fld>
            <a:endParaRPr lang="tr-T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b="1" smtClean="0">
                <a:solidFill>
                  <a:srgbClr val="660066"/>
                </a:solidFill>
                <a:latin typeface="Comic Sans MS" panose="030F0702030302020204" pitchFamily="66" charset="0"/>
              </a:rPr>
              <a:t>Genellikle suiistimal eden kişi aileden bir üye ya da kadının tanıdığı bir kimsedir. Ev içi şiddet; bölge, kültür, etkin köken, eğitim, sınıf ve din ne olursa olsun kadına karşı en yaygın suiistimal şeklidir.</a:t>
            </a:r>
            <a:endParaRPr lang="tr-TR" smtClean="0">
              <a:latin typeface="Arial" panose="020B0604020202020204" pitchFamily="34" charset="0"/>
            </a:endParaRPr>
          </a:p>
        </p:txBody>
      </p:sp>
    </p:spTree>
    <p:extLst>
      <p:ext uri="{BB962C8B-B14F-4D97-AF65-F5344CB8AC3E}">
        <p14:creationId xmlns:p14="http://schemas.microsoft.com/office/powerpoint/2010/main" val="347385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26376D-9BF4-46E5-AB11-290A55928F75}" type="slidenum">
              <a:rPr lang="tr-TR"/>
              <a:pPr eaLnBrk="1" hangingPunct="1"/>
              <a:t>3</a:t>
            </a:fld>
            <a:endParaRPr lang="tr-T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3695874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82FF6E-54E6-43F8-A3F3-FC7A19EB626F}" type="slidenum">
              <a:rPr lang="tr-TR"/>
              <a:pPr eaLnBrk="1" hangingPunct="1"/>
              <a:t>30</a:t>
            </a:fld>
            <a:endParaRPr lang="tr-T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1639566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45D2B4-73A4-4EFE-B97C-C9ACBCEE37D8}" type="slidenum">
              <a:rPr lang="tr-TR"/>
              <a:pPr eaLnBrk="1" hangingPunct="1"/>
              <a:t>31</a:t>
            </a:fld>
            <a:endParaRPr lang="tr-T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3461812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a:ln/>
        </p:spPr>
      </p:sp>
      <p:sp>
        <p:nvSpPr>
          <p:cNvPr id="66563" name="2 Not Yer Tutucusu"/>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panose="020B0604020202020204" pitchFamily="34" charset="0"/>
              <a:cs typeface="Arial" panose="020B0604020202020204" pitchFamily="34" charset="0"/>
            </a:endParaRPr>
          </a:p>
        </p:txBody>
      </p:sp>
      <p:sp>
        <p:nvSpPr>
          <p:cNvPr id="66564" name="3 Slayt Numarası Yer Tutucusu"/>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5B1F425-CE81-4BAB-86D0-94C4B2DE4C17}" type="slidenum">
              <a:rPr lang="tr-TR" altLang="tr-TR" smtClean="0">
                <a:latin typeface="Comic Sans MS" panose="030F0702030302020204" pitchFamily="66" charset="0"/>
              </a:rPr>
              <a:pPr>
                <a:spcBef>
                  <a:spcPct val="0"/>
                </a:spcBef>
              </a:pPr>
              <a:t>69</a:t>
            </a:fld>
            <a:endParaRPr lang="tr-TR" altLang="tr-TR" smtClean="0">
              <a:latin typeface="Comic Sans MS" panose="030F0702030302020204" pitchFamily="66" charset="0"/>
            </a:endParaRPr>
          </a:p>
        </p:txBody>
      </p:sp>
    </p:spTree>
    <p:extLst>
      <p:ext uri="{BB962C8B-B14F-4D97-AF65-F5344CB8AC3E}">
        <p14:creationId xmlns:p14="http://schemas.microsoft.com/office/powerpoint/2010/main" val="1123965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p:cNvSpPr>
            <a:spLocks noGrp="1" noRot="1" noChangeAspect="1" noTextEdit="1"/>
          </p:cNvSpPr>
          <p:nvPr>
            <p:ph type="sldImg"/>
          </p:nvPr>
        </p:nvSpPr>
        <p:spPr>
          <a:ln/>
        </p:spPr>
      </p:sp>
      <p:sp>
        <p:nvSpPr>
          <p:cNvPr id="70659" name="2 Not Yer Tutucusu"/>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panose="020B0604020202020204" pitchFamily="34" charset="0"/>
              <a:cs typeface="Arial" panose="020B0604020202020204" pitchFamily="34" charset="0"/>
            </a:endParaRPr>
          </a:p>
        </p:txBody>
      </p:sp>
      <p:sp>
        <p:nvSpPr>
          <p:cNvPr id="70660" name="3 Slayt Numarası Yer Tutucusu"/>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FF96857D-6F79-4608-AC28-3EE79E1FA787}" type="slidenum">
              <a:rPr lang="tr-TR" altLang="tr-TR" sz="1200" smtClean="0"/>
              <a:pPr/>
              <a:t>73</a:t>
            </a:fld>
            <a:endParaRPr lang="tr-TR" altLang="tr-TR" sz="1200" smtClean="0"/>
          </a:p>
        </p:txBody>
      </p:sp>
    </p:spTree>
    <p:extLst>
      <p:ext uri="{BB962C8B-B14F-4D97-AF65-F5344CB8AC3E}">
        <p14:creationId xmlns:p14="http://schemas.microsoft.com/office/powerpoint/2010/main" val="4093059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ayt Görüntüsü Yer Tutucusu 1"/>
          <p:cNvSpPr>
            <a:spLocks noGrp="1" noRot="1" noChangeAspect="1" noTextEdit="1"/>
          </p:cNvSpPr>
          <p:nvPr>
            <p:ph type="sldImg"/>
          </p:nvPr>
        </p:nvSpPr>
        <p:spPr>
          <a:ln/>
        </p:spPr>
      </p:sp>
      <p:sp>
        <p:nvSpPr>
          <p:cNvPr id="76803"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panose="020B0604020202020204" pitchFamily="34" charset="0"/>
              <a:cs typeface="Arial" panose="020B0604020202020204" pitchFamily="34" charset="0"/>
            </a:endParaRPr>
          </a:p>
        </p:txBody>
      </p:sp>
      <p:sp>
        <p:nvSpPr>
          <p:cNvPr id="76804"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625ECB9D-33C2-4884-8C06-D5A4AF15FB2B}" type="slidenum">
              <a:rPr lang="tr-TR" altLang="tr-TR" sz="1200" smtClean="0"/>
              <a:pPr/>
              <a:t>77</a:t>
            </a:fld>
            <a:endParaRPr lang="tr-TR" altLang="tr-TR" sz="1200" smtClean="0"/>
          </a:p>
        </p:txBody>
      </p:sp>
    </p:spTree>
    <p:extLst>
      <p:ext uri="{BB962C8B-B14F-4D97-AF65-F5344CB8AC3E}">
        <p14:creationId xmlns:p14="http://schemas.microsoft.com/office/powerpoint/2010/main" val="2357252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Görüntüsü Yer Tutucusu 1"/>
          <p:cNvSpPr>
            <a:spLocks noGrp="1" noRot="1" noChangeAspect="1" noTextEdit="1"/>
          </p:cNvSpPr>
          <p:nvPr>
            <p:ph type="sldImg"/>
          </p:nvPr>
        </p:nvSpPr>
        <p:spPr>
          <a:ln/>
        </p:spPr>
      </p:sp>
      <p:sp>
        <p:nvSpPr>
          <p:cNvPr id="79875"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panose="020B0604020202020204" pitchFamily="34" charset="0"/>
              <a:cs typeface="Arial" panose="020B0604020202020204" pitchFamily="34" charset="0"/>
            </a:endParaRPr>
          </a:p>
        </p:txBody>
      </p:sp>
      <p:sp>
        <p:nvSpPr>
          <p:cNvPr id="79876"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EFE4C202-6309-4C3D-B050-60394ABD846B}" type="slidenum">
              <a:rPr lang="tr-TR" altLang="tr-TR" sz="1200" smtClean="0"/>
              <a:pPr/>
              <a:t>79</a:t>
            </a:fld>
            <a:endParaRPr lang="tr-TR" altLang="tr-TR" sz="1200" smtClean="0"/>
          </a:p>
        </p:txBody>
      </p:sp>
    </p:spTree>
    <p:extLst>
      <p:ext uri="{BB962C8B-B14F-4D97-AF65-F5344CB8AC3E}">
        <p14:creationId xmlns:p14="http://schemas.microsoft.com/office/powerpoint/2010/main" val="1494015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8BC50872-8AB4-4824-B2A6-5CB671C36D0D}" type="slidenum">
              <a:rPr lang="tr-TR" altLang="tr-TR" sz="1200" smtClean="0"/>
              <a:pPr/>
              <a:t>81</a:t>
            </a:fld>
            <a:endParaRPr lang="tr-TR" altLang="tr-TR" sz="1200" smtClean="0"/>
          </a:p>
        </p:txBody>
      </p:sp>
      <p:sp>
        <p:nvSpPr>
          <p:cNvPr id="82947" name="1 Slayt Görüntüsü Yer Tutucusu"/>
          <p:cNvSpPr>
            <a:spLocks noGrp="1" noRot="1" noChangeAspect="1" noTextEdit="1"/>
          </p:cNvSpPr>
          <p:nvPr>
            <p:ph type="sldImg"/>
          </p:nvPr>
        </p:nvSpPr>
        <p:spPr>
          <a:xfrm>
            <a:off x="379413" y="685800"/>
            <a:ext cx="6096000" cy="3429000"/>
          </a:xfrm>
          <a:ln/>
        </p:spPr>
      </p:sp>
      <p:sp>
        <p:nvSpPr>
          <p:cNvPr id="82948" name="2 Not Yer Tutucusu"/>
          <p:cNvSpPr>
            <a:spLocks noGrp="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eaLnBrk="1" hangingPunct="1"/>
            <a:endParaRPr lang="tr-TR" altLang="tr-TR" smtClean="0">
              <a:latin typeface="Arial" panose="020B0604020202020204" pitchFamily="34" charset="0"/>
              <a:cs typeface="Arial" panose="020B0604020202020204" pitchFamily="34" charset="0"/>
            </a:endParaRPr>
          </a:p>
        </p:txBody>
      </p:sp>
      <p:sp>
        <p:nvSpPr>
          <p:cNvPr id="82949" name="3 Slayt Numarası Yer Tutucusu"/>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9pPr>
          </a:lstStyle>
          <a:p>
            <a:pPr algn="r" eaLnBrk="1" hangingPunct="1"/>
            <a:fld id="{291415C6-05D6-4EA0-AE2D-07140F0BC368}" type="slidenum">
              <a:rPr lang="tr-TR" altLang="tr-TR" sz="1200">
                <a:solidFill>
                  <a:srgbClr val="000000"/>
                </a:solidFill>
                <a:latin typeface="Calibri" panose="020F0502020204030204" pitchFamily="34" charset="0"/>
              </a:rPr>
              <a:pPr algn="r" eaLnBrk="1" hangingPunct="1"/>
              <a:t>81</a:t>
            </a:fld>
            <a:endParaRPr lang="tr-TR" altLang="tr-TR" sz="1200">
              <a:solidFill>
                <a:srgbClr val="000000"/>
              </a:solidFill>
              <a:latin typeface="Calibri" panose="020F0502020204030204" pitchFamily="34" charset="0"/>
            </a:endParaRPr>
          </a:p>
        </p:txBody>
      </p:sp>
    </p:spTree>
    <p:extLst>
      <p:ext uri="{BB962C8B-B14F-4D97-AF65-F5344CB8AC3E}">
        <p14:creationId xmlns:p14="http://schemas.microsoft.com/office/powerpoint/2010/main" val="4067113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7EE01FDB-B835-4010-9F54-FBB423AA24F1}" type="slidenum">
              <a:rPr lang="tr-TR" altLang="tr-TR" sz="1200" smtClean="0"/>
              <a:pPr/>
              <a:t>83</a:t>
            </a:fld>
            <a:endParaRPr lang="tr-TR" altLang="tr-TR" sz="1200" smtClean="0"/>
          </a:p>
        </p:txBody>
      </p:sp>
      <p:sp>
        <p:nvSpPr>
          <p:cNvPr id="86019" name="1 Slayt Görüntüsü Yer Tutucusu"/>
          <p:cNvSpPr>
            <a:spLocks noGrp="1" noRot="1" noChangeAspect="1" noTextEdit="1"/>
          </p:cNvSpPr>
          <p:nvPr>
            <p:ph type="sldImg"/>
          </p:nvPr>
        </p:nvSpPr>
        <p:spPr>
          <a:xfrm>
            <a:off x="379413" y="685800"/>
            <a:ext cx="6096000" cy="3429000"/>
          </a:xfrm>
          <a:ln/>
        </p:spPr>
      </p:sp>
      <p:sp>
        <p:nvSpPr>
          <p:cNvPr id="86020" name="2 Not Yer Tutucusu"/>
          <p:cNvSpPr>
            <a:spLocks noGrp="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57200" eaLnBrk="1" hangingPunct="1"/>
            <a:endParaRPr lang="tr-TR" altLang="tr-TR" smtClean="0">
              <a:latin typeface="Arial" panose="020B0604020202020204" pitchFamily="34" charset="0"/>
              <a:cs typeface="Arial" panose="020B0604020202020204" pitchFamily="34" charset="0"/>
            </a:endParaRPr>
          </a:p>
        </p:txBody>
      </p:sp>
      <p:sp>
        <p:nvSpPr>
          <p:cNvPr id="86021" name="3 Slayt Numarası Yer Tutucusu"/>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chemeClr val="tx1"/>
                </a:solidFill>
                <a:latin typeface="Arial" panose="020B0604020202020204" pitchFamily="34" charset="0"/>
                <a:cs typeface="Arial" panose="020B0604020202020204" pitchFamily="34" charset="0"/>
              </a:defRPr>
            </a:lvl9pPr>
          </a:lstStyle>
          <a:p>
            <a:pPr algn="r" eaLnBrk="1" hangingPunct="1"/>
            <a:fld id="{41E4F9A8-BDF1-44B2-82A5-6BC5F8D23AA5}" type="slidenum">
              <a:rPr lang="tr-TR" altLang="tr-TR" sz="1200">
                <a:solidFill>
                  <a:srgbClr val="000000"/>
                </a:solidFill>
                <a:latin typeface="Calibri" panose="020F0502020204030204" pitchFamily="34" charset="0"/>
              </a:rPr>
              <a:pPr algn="r" eaLnBrk="1" hangingPunct="1"/>
              <a:t>83</a:t>
            </a:fld>
            <a:endParaRPr lang="tr-TR" altLang="tr-TR" sz="1200">
              <a:solidFill>
                <a:srgbClr val="000000"/>
              </a:solidFill>
              <a:latin typeface="Calibri" panose="020F0502020204030204" pitchFamily="34" charset="0"/>
            </a:endParaRPr>
          </a:p>
        </p:txBody>
      </p:sp>
    </p:spTree>
    <p:extLst>
      <p:ext uri="{BB962C8B-B14F-4D97-AF65-F5344CB8AC3E}">
        <p14:creationId xmlns:p14="http://schemas.microsoft.com/office/powerpoint/2010/main" val="537984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a:ln/>
        </p:spPr>
      </p:sp>
      <p:sp>
        <p:nvSpPr>
          <p:cNvPr id="88067" name="2 Not Yer Tutucusu"/>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panose="020B0604020202020204" pitchFamily="34" charset="0"/>
              <a:cs typeface="Arial" panose="020B0604020202020204" pitchFamily="34" charset="0"/>
            </a:endParaRPr>
          </a:p>
        </p:txBody>
      </p:sp>
      <p:sp>
        <p:nvSpPr>
          <p:cNvPr id="88068" name="3 Slayt Numarası Yer Tutucusu"/>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AD60DD-84D6-4C72-BF63-26275A4FEB00}" type="slidenum">
              <a:rPr kumimoji="0" lang="tr-TR" altLang="tr-TR" sz="12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tr-TR" altLang="tr-TR" sz="12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Tree>
    <p:extLst>
      <p:ext uri="{BB962C8B-B14F-4D97-AF65-F5344CB8AC3E}">
        <p14:creationId xmlns:p14="http://schemas.microsoft.com/office/powerpoint/2010/main" val="2169508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Slayt Görüntüsü Yer Tutucusu"/>
          <p:cNvSpPr>
            <a:spLocks noGrp="1" noRot="1" noChangeAspect="1" noTextEdit="1"/>
          </p:cNvSpPr>
          <p:nvPr>
            <p:ph type="sldImg"/>
          </p:nvPr>
        </p:nvSpPr>
        <p:spPr>
          <a:ln/>
        </p:spPr>
      </p:sp>
      <p:sp>
        <p:nvSpPr>
          <p:cNvPr id="90115" name="2 Not Yer Tutucusu"/>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panose="020B0604020202020204" pitchFamily="34" charset="0"/>
              <a:cs typeface="Arial" panose="020B0604020202020204" pitchFamily="34" charset="0"/>
            </a:endParaRPr>
          </a:p>
        </p:txBody>
      </p:sp>
      <p:sp>
        <p:nvSpPr>
          <p:cNvPr id="90116" name="3 Slayt Numarası Yer Tutucusu"/>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2FAEFC-1F07-478F-93B8-F5B6A0311108}" type="slidenum">
              <a:rPr kumimoji="0" lang="tr-TR" altLang="tr-TR" sz="12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tr-TR" altLang="tr-TR" sz="12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Tree>
    <p:extLst>
      <p:ext uri="{BB962C8B-B14F-4D97-AF65-F5344CB8AC3E}">
        <p14:creationId xmlns:p14="http://schemas.microsoft.com/office/powerpoint/2010/main" val="254435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292B8B-74FB-472F-AF19-D896CA36C826}" type="slidenum">
              <a:rPr lang="tr-TR"/>
              <a:pPr eaLnBrk="1" hangingPunct="1"/>
              <a:t>4</a:t>
            </a:fld>
            <a:endParaRPr lang="tr-T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b="1" smtClean="0">
                <a:solidFill>
                  <a:srgbClr val="660066"/>
                </a:solidFill>
                <a:latin typeface="Comic Sans MS" panose="030F0702030302020204" pitchFamily="66" charset="0"/>
              </a:rPr>
              <a:t>Ancak patronlar bu greve zalim bir şekilde müdahale ederler. </a:t>
            </a:r>
            <a:r>
              <a:rPr lang="tr-TR" b="1" smtClean="0">
                <a:latin typeface="Comic Sans MS" panose="030F0702030302020204" pitchFamily="66" charset="0"/>
              </a:rPr>
              <a:t>Greve giden kadınlar fabrika binasına kitlenirler. Patronlar bu yolla, grevin başka fabrikalara sıçramasını engellemek isterler. Ancak beklenmedik bir şey olur ve fabrika yanmaya başlar. Ne yazık ki yangından fabrikada bulunan kadın işçilerden çok azı kaçarak kurtulmayı başarır. Fabrika önünde kurulmuş barikatlardan kaçmayı başaramayan 129 kadın işçi yanarak ölür. Aynı yıl diğer endüstri kollarındaki kadınlarda mücadeleye devam ederler. Kadınların yürüttükleri mücadelenin temelinde seçme ve seçilme hakkı, günlük çalışma saatlerinin düşürülmesi, çalışma koşullarının iyileştirilmesi, ücretlerin yeniden düzenlenmesi gibi konular bulunmaktadır.</a:t>
            </a:r>
          </a:p>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103989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435BF5-3848-43AD-BFBE-50014BA4AE47}" type="slidenum">
              <a:rPr lang="tr-TR"/>
              <a:pPr eaLnBrk="1" hangingPunct="1"/>
              <a:t>5</a:t>
            </a:fld>
            <a:endParaRPr lang="tr-T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b="1" smtClean="0">
                <a:latin typeface="Comic Sans MS" panose="030F0702030302020204" pitchFamily="66" charset="0"/>
              </a:rPr>
              <a:t>İlk yıllarda belli bir tarih saptanmamıştı ve değişen tarihlerde fakat her zaman ilkbaharda anılıyordu. Tarihin 8 Mart olarak saptanışı 1921'de Moskova'da gerçekleştirilen 3. Uluslar arası Kadınlar Konferansı'nda gerçekleşti. </a:t>
            </a:r>
            <a:endParaRPr lang="tr-TR" b="1" smtClean="0">
              <a:solidFill>
                <a:srgbClr val="660066"/>
              </a:solidFill>
              <a:latin typeface="Comic Sans MS" panose="030F0702030302020204" pitchFamily="66" charset="0"/>
            </a:endParaRPr>
          </a:p>
          <a:p>
            <a:pPr eaLnBrk="1" hangingPunct="1"/>
            <a:endParaRPr lang="tr-TR" b="1" smtClean="0">
              <a:solidFill>
                <a:srgbClr val="660066"/>
              </a:solidFill>
              <a:latin typeface="Comic Sans MS" panose="030F0702030302020204" pitchFamily="66" charset="0"/>
            </a:endParaRPr>
          </a:p>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45742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56B34E-242A-4622-994C-B18324EC7873}" type="slidenum">
              <a:rPr lang="tr-TR"/>
              <a:pPr eaLnBrk="1" hangingPunct="1"/>
              <a:t>6</a:t>
            </a:fld>
            <a:endParaRPr lang="tr-T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8217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FAF888-ED0D-49FF-A4C5-1006B9CEC778}" type="slidenum">
              <a:rPr lang="tr-TR"/>
              <a:pPr eaLnBrk="1" hangingPunct="1"/>
              <a:t>7</a:t>
            </a:fld>
            <a:endParaRPr lang="tr-T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387848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513B28-A192-49D4-9EDB-39D899CCF8B0}" type="slidenum">
              <a:rPr lang="tr-TR"/>
              <a:pPr eaLnBrk="1" hangingPunct="1"/>
              <a:t>8</a:t>
            </a:fld>
            <a:endParaRPr lang="tr-T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b="1" smtClean="0">
                <a:solidFill>
                  <a:srgbClr val="660066"/>
                </a:solidFill>
                <a:latin typeface="Comic Sans MS" panose="030F0702030302020204" pitchFamily="66" charset="0"/>
              </a:rPr>
              <a:t>1975 yılında daha yaygın olarak kutlandı ve sokağa taşındı. “Birleşmiş Milletler Kadınlar On yılı” programından Türkiye Cumhuriyeti'nin de etkilenmesiyle, 1975 yılında “Türkiye 1975 Kadın Yılı Kongresi” yapıldı. 12 Eylül 1980 Darbesi'nden sonra 4 yıl süreyle herhangi bir kutlama yapılmadı. 1984'ten itibaren her yıl çeşitli kadın örgütleri tarafından “Dünya Kadınlar Günü” kutlanmaya başlandı.</a:t>
            </a:r>
            <a:endParaRPr lang="tr-TR" smtClean="0">
              <a:latin typeface="Arial" panose="020B0604020202020204" pitchFamily="34" charset="0"/>
            </a:endParaRPr>
          </a:p>
        </p:txBody>
      </p:sp>
    </p:spTree>
    <p:extLst>
      <p:ext uri="{BB962C8B-B14F-4D97-AF65-F5344CB8AC3E}">
        <p14:creationId xmlns:p14="http://schemas.microsoft.com/office/powerpoint/2010/main" val="264901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AFB1BD-B4BE-4F3C-AC8D-A0749DB90E98}" type="slidenum">
              <a:rPr lang="tr-TR"/>
              <a:pPr eaLnBrk="1" hangingPunct="1"/>
              <a:t>9</a:t>
            </a:fld>
            <a:endParaRPr lang="tr-T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4255114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85BEDD-A27A-462F-A098-CFFFF3A44706}" type="slidenum">
              <a:rPr lang="tr-TR"/>
              <a:pPr eaLnBrk="1" hangingPunct="1"/>
              <a:t>11</a:t>
            </a:fld>
            <a:endParaRPr lang="tr-T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val="87708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Konu Başlığı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AB3A824-1A51-4B26-AD58-A6D8E14F6C04}" type="datetimeFigureOut">
              <a:rPr lang="en-US" smtClean="0"/>
              <a:t>3/7/2024</a:t>
            </a:fld>
            <a:endParaRPr lang="en-US" dirty="0"/>
          </a:p>
        </p:txBody>
      </p:sp>
      <p:sp>
        <p:nvSpPr>
          <p:cNvPr id="5" name="Altbilgi Yer Tutucusu 4"/>
          <p:cNvSpPr>
            <a:spLocks noGrp="1"/>
          </p:cNvSpPr>
          <p:nvPr>
            <p:ph type="ftr" sz="quarter" idx="11"/>
          </p:nvPr>
        </p:nvSpPr>
        <p:spPr/>
        <p:txBody>
          <a:bodyPr/>
          <a:lstStyle/>
          <a:p>
            <a:r>
              <a:rPr lang="en-US" smtClean="0"/>
              <a:t>
              </a:t>
            </a:r>
            <a:endParaRPr lang="en-US"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981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7E33E-8B18-4087-B112-809917729534}" type="datetimeFigureOut">
              <a:rPr lang="en-US" smtClean="0"/>
              <a:t>3/7/2024</a:t>
            </a:fld>
            <a:endParaRPr lang="en-US" dirty="0"/>
          </a:p>
        </p:txBody>
      </p:sp>
      <p:sp>
        <p:nvSpPr>
          <p:cNvPr id="5" name="Altbilgi Yer Tutucusu 4"/>
          <p:cNvSpPr>
            <a:spLocks noGrp="1"/>
          </p:cNvSpPr>
          <p:nvPr>
            <p:ph type="ftr" sz="quarter" idx="11"/>
          </p:nvPr>
        </p:nvSpPr>
        <p:spPr/>
        <p:txBody>
          <a:bodyPr/>
          <a:lstStyle/>
          <a:p>
            <a:r>
              <a:rPr lang="en-US" smtClean="0"/>
              <a:t>
              </a:t>
            </a:r>
            <a:endParaRPr lang="en-US"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070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3FFE419-2371-464F-8239-3959401C3561}" type="datetimeFigureOut">
              <a:rPr lang="en-US" smtClean="0"/>
              <a:t>3/7/2024</a:t>
            </a:fld>
            <a:endParaRPr lang="en-US" dirty="0"/>
          </a:p>
        </p:txBody>
      </p:sp>
      <p:sp>
        <p:nvSpPr>
          <p:cNvPr id="5" name="Altbilgi Yer Tutucusu 4"/>
          <p:cNvSpPr>
            <a:spLocks noGrp="1"/>
          </p:cNvSpPr>
          <p:nvPr>
            <p:ph type="ftr" sz="quarter" idx="11"/>
          </p:nvPr>
        </p:nvSpPr>
        <p:spPr/>
        <p:txBody>
          <a:bodyPr/>
          <a:lstStyle/>
          <a:p>
            <a:r>
              <a:rPr lang="en-US" smtClean="0"/>
              <a:t>
              </a:t>
            </a:r>
            <a:endParaRPr lang="en-US"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403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7D162C4-EDD9-4389-A98B-B87ECEA2A816}" type="datetimeFigureOut">
              <a:rPr lang="en-US" smtClean="0"/>
              <a:t>3/7/2024</a:t>
            </a:fld>
            <a:endParaRPr lang="en-US" dirty="0"/>
          </a:p>
        </p:txBody>
      </p:sp>
      <p:sp>
        <p:nvSpPr>
          <p:cNvPr id="5" name="Altbilgi Yer Tutucusu 4"/>
          <p:cNvSpPr>
            <a:spLocks noGrp="1"/>
          </p:cNvSpPr>
          <p:nvPr>
            <p:ph type="ftr" sz="quarter" idx="11"/>
          </p:nvPr>
        </p:nvSpPr>
        <p:spPr/>
        <p:txBody>
          <a:bodyPr/>
          <a:lstStyle/>
          <a:p>
            <a:r>
              <a:rPr lang="en-US" smtClean="0"/>
              <a:t>
              </a:t>
            </a:r>
            <a:endParaRPr lang="en-US"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797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Ana metin stillerini düzenlemek için tıklatın</a:t>
            </a:r>
          </a:p>
        </p:txBody>
      </p:sp>
      <p:sp>
        <p:nvSpPr>
          <p:cNvPr id="4" name="Veri Yer Tutucusu 3"/>
          <p:cNvSpPr>
            <a:spLocks noGrp="1"/>
          </p:cNvSpPr>
          <p:nvPr>
            <p:ph type="dt" sz="half" idx="10"/>
          </p:nvPr>
        </p:nvSpPr>
        <p:spPr/>
        <p:txBody>
          <a:bodyPr/>
          <a:lstStyle/>
          <a:p>
            <a:fld id="{3E5059C3-6A89-4494-99FF-5A4D6FFD50EB}" type="datetimeFigureOut">
              <a:rPr lang="en-US" smtClean="0"/>
              <a:t>3/7/2024</a:t>
            </a:fld>
            <a:endParaRPr lang="en-US" dirty="0"/>
          </a:p>
        </p:txBody>
      </p:sp>
      <p:sp>
        <p:nvSpPr>
          <p:cNvPr id="5" name="Altbilgi Yer Tutucusu 4"/>
          <p:cNvSpPr>
            <a:spLocks noGrp="1"/>
          </p:cNvSpPr>
          <p:nvPr>
            <p:ph type="ftr" sz="quarter" idx="11"/>
          </p:nvPr>
        </p:nvSpPr>
        <p:spPr/>
        <p:txBody>
          <a:bodyPr/>
          <a:lstStyle/>
          <a:p>
            <a:r>
              <a:rPr lang="en-US" smtClean="0"/>
              <a:t>
              </a:t>
            </a:r>
            <a:endParaRPr lang="en-US"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68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A954B2F-12DE-47F5-8894-472B206D2E1E}" type="datetimeFigureOut">
              <a:rPr lang="en-US" smtClean="0"/>
              <a:t>3/7/2024</a:t>
            </a:fld>
            <a:endParaRPr lang="en-US" dirty="0"/>
          </a:p>
        </p:txBody>
      </p:sp>
      <p:sp>
        <p:nvSpPr>
          <p:cNvPr id="6" name="Altbilgi Yer Tutucusu 5"/>
          <p:cNvSpPr>
            <a:spLocks noGrp="1"/>
          </p:cNvSpPr>
          <p:nvPr>
            <p:ph type="ftr" sz="quarter" idx="11"/>
          </p:nvPr>
        </p:nvSpPr>
        <p:spPr/>
        <p:txBody>
          <a:bodyPr/>
          <a:lstStyle/>
          <a:p>
            <a:r>
              <a:rPr lang="en-US" smtClean="0"/>
              <a:t>
              </a:t>
            </a:r>
            <a:endParaRPr lang="en-US" dirty="0"/>
          </a:p>
        </p:txBody>
      </p:sp>
      <p:sp>
        <p:nvSpPr>
          <p:cNvPr id="7" name="Slayt Numarası Yer Tutucusu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80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F30E46F-7819-4ACF-B48B-48222C2ACC88}" type="datetimeFigureOut">
              <a:rPr lang="en-US" smtClean="0"/>
              <a:t>3/7/2024</a:t>
            </a:fld>
            <a:endParaRPr lang="en-US" dirty="0"/>
          </a:p>
        </p:txBody>
      </p:sp>
      <p:sp>
        <p:nvSpPr>
          <p:cNvPr id="8" name="Altbilgi Yer Tutucusu 7"/>
          <p:cNvSpPr>
            <a:spLocks noGrp="1"/>
          </p:cNvSpPr>
          <p:nvPr>
            <p:ph type="ftr" sz="quarter" idx="11"/>
          </p:nvPr>
        </p:nvSpPr>
        <p:spPr/>
        <p:txBody>
          <a:bodyPr/>
          <a:lstStyle/>
          <a:p>
            <a:r>
              <a:rPr lang="en-US" smtClean="0"/>
              <a:t>
              </a:t>
            </a:r>
            <a:endParaRPr lang="en-US" dirty="0"/>
          </a:p>
        </p:txBody>
      </p:sp>
      <p:sp>
        <p:nvSpPr>
          <p:cNvPr id="9" name="Slayt Numarası Yer Tutucusu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649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FAF3416-4057-4DAA-829D-4CA07428D088}" type="datetimeFigureOut">
              <a:rPr lang="en-US" smtClean="0"/>
              <a:t>3/7/2024</a:t>
            </a:fld>
            <a:endParaRPr lang="en-US" dirty="0"/>
          </a:p>
        </p:txBody>
      </p:sp>
      <p:sp>
        <p:nvSpPr>
          <p:cNvPr id="4" name="Altbilgi Yer Tutucusu 3"/>
          <p:cNvSpPr>
            <a:spLocks noGrp="1"/>
          </p:cNvSpPr>
          <p:nvPr>
            <p:ph type="ftr" sz="quarter" idx="11"/>
          </p:nvPr>
        </p:nvSpPr>
        <p:spPr/>
        <p:txBody>
          <a:bodyPr/>
          <a:lstStyle/>
          <a:p>
            <a:r>
              <a:rPr lang="en-US" smtClean="0"/>
              <a:t>
              </a:t>
            </a:r>
            <a:endParaRPr lang="en-US" dirty="0"/>
          </a:p>
        </p:txBody>
      </p:sp>
      <p:sp>
        <p:nvSpPr>
          <p:cNvPr id="5" name="Slayt Numarası Yer Tutucusu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779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21D9284-D300-4297-87F7-E791DCC15DB1}" type="datetimeFigureOut">
              <a:rPr lang="en-US" smtClean="0"/>
              <a:t>3/7/2024</a:t>
            </a:fld>
            <a:endParaRPr lang="en-US" dirty="0"/>
          </a:p>
        </p:txBody>
      </p:sp>
      <p:sp>
        <p:nvSpPr>
          <p:cNvPr id="3" name="Altbilgi Yer Tutucusu 2"/>
          <p:cNvSpPr>
            <a:spLocks noGrp="1"/>
          </p:cNvSpPr>
          <p:nvPr>
            <p:ph type="ftr" sz="quarter" idx="11"/>
          </p:nvPr>
        </p:nvSpPr>
        <p:spPr/>
        <p:txBody>
          <a:bodyPr/>
          <a:lstStyle/>
          <a:p>
            <a:r>
              <a:rPr lang="en-US" smtClean="0"/>
              <a:t>
              </a:t>
            </a:r>
            <a:endParaRPr lang="en-US" dirty="0"/>
          </a:p>
        </p:txBody>
      </p:sp>
      <p:sp>
        <p:nvSpPr>
          <p:cNvPr id="4" name="Slayt Numarası Yer Tutucusu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80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Ana metin stillerini düzenlemek için tıklatın</a:t>
            </a:r>
          </a:p>
        </p:txBody>
      </p:sp>
      <p:sp>
        <p:nvSpPr>
          <p:cNvPr id="5" name="Veri Yer Tutucusu 4"/>
          <p:cNvSpPr>
            <a:spLocks noGrp="1"/>
          </p:cNvSpPr>
          <p:nvPr>
            <p:ph type="dt" sz="half" idx="10"/>
          </p:nvPr>
        </p:nvSpPr>
        <p:spPr/>
        <p:txBody>
          <a:bodyPr/>
          <a:lstStyle/>
          <a:p>
            <a:fld id="{37D525BB-DA17-4BA0-B3C8-3AC3ABC827E6}" type="datetimeFigureOut">
              <a:rPr lang="en-US" smtClean="0"/>
              <a:t>3/7/2024</a:t>
            </a:fld>
            <a:endParaRPr lang="en-US" dirty="0"/>
          </a:p>
        </p:txBody>
      </p:sp>
      <p:sp>
        <p:nvSpPr>
          <p:cNvPr id="6" name="Altbilgi Yer Tutucusu 5"/>
          <p:cNvSpPr>
            <a:spLocks noGrp="1"/>
          </p:cNvSpPr>
          <p:nvPr>
            <p:ph type="ftr" sz="quarter" idx="11"/>
          </p:nvPr>
        </p:nvSpPr>
        <p:spPr/>
        <p:txBody>
          <a:bodyPr/>
          <a:lstStyle/>
          <a:p>
            <a:r>
              <a:rPr lang="en-US" smtClean="0"/>
              <a:t>
              </a:t>
            </a:r>
            <a:endParaRPr lang="en-US" dirty="0"/>
          </a:p>
        </p:txBody>
      </p:sp>
      <p:sp>
        <p:nvSpPr>
          <p:cNvPr id="7" name="Slayt Numarası Yer Tutucusu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921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Ana metin stillerini düzenlemek için tıklatın</a:t>
            </a:r>
          </a:p>
        </p:txBody>
      </p:sp>
      <p:sp>
        <p:nvSpPr>
          <p:cNvPr id="5" name="Veri Yer Tutucusu 4"/>
          <p:cNvSpPr>
            <a:spLocks noGrp="1"/>
          </p:cNvSpPr>
          <p:nvPr>
            <p:ph type="dt" sz="half" idx="10"/>
          </p:nvPr>
        </p:nvSpPr>
        <p:spPr/>
        <p:txBody>
          <a:bodyPr/>
          <a:lstStyle/>
          <a:p>
            <a:fld id="{B16C4C9A-3960-41CF-A4E9-2A8FB932454B}" type="datetimeFigureOut">
              <a:rPr lang="en-US" smtClean="0"/>
              <a:t>3/7/2024</a:t>
            </a:fld>
            <a:endParaRPr lang="en-US" dirty="0"/>
          </a:p>
        </p:txBody>
      </p:sp>
      <p:sp>
        <p:nvSpPr>
          <p:cNvPr id="6" name="Altbilgi Yer Tutucusu 5"/>
          <p:cNvSpPr>
            <a:spLocks noGrp="1"/>
          </p:cNvSpPr>
          <p:nvPr>
            <p:ph type="ftr" sz="quarter" idx="11"/>
          </p:nvPr>
        </p:nvSpPr>
        <p:spPr/>
        <p:txBody>
          <a:bodyPr/>
          <a:lstStyle/>
          <a:p>
            <a:r>
              <a:rPr lang="en-US" smtClean="0"/>
              <a:t>
              </a:t>
            </a:r>
            <a:endParaRPr lang="en-US" dirty="0"/>
          </a:p>
        </p:txBody>
      </p:sp>
      <p:sp>
        <p:nvSpPr>
          <p:cNvPr id="7" name="Slayt Numarası Yer Tutucusu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0270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t>3/7/2024</a:t>
            </a:fld>
            <a:endParaRPr lang="en-US"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7292211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8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8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8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a:blip r:embed="rId2"/>
          <a:stretch>
            <a:fillRect/>
          </a:stretch>
        </p:blipFill>
        <p:spPr>
          <a:xfrm>
            <a:off x="0" y="0"/>
            <a:ext cx="12192000" cy="8572500"/>
          </a:xfrm>
          <a:prstGeom prst="rect">
            <a:avLst/>
          </a:prstGeom>
        </p:spPr>
      </p:pic>
    </p:spTree>
    <p:extLst>
      <p:ext uri="{BB962C8B-B14F-4D97-AF65-F5344CB8AC3E}">
        <p14:creationId xmlns:p14="http://schemas.microsoft.com/office/powerpoint/2010/main" val="2394101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lgn="just">
              <a:lnSpc>
                <a:spcPct val="107000"/>
              </a:lnSpc>
              <a:spcAft>
                <a:spcPts val="800"/>
              </a:spcAft>
            </a:pPr>
            <a:r>
              <a:rPr lang="tr-TR" b="1"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Aslında bundan yüzyıllar önce İslam Dininin Yüce Peygamberi, Hazreti Muhammed ‘’ Veda </a:t>
            </a:r>
            <a:r>
              <a:rPr lang="tr-TR" b="1" dirty="0" err="1">
                <a:solidFill>
                  <a:srgbClr val="7030A0"/>
                </a:solidFill>
                <a:latin typeface="Comic Sans MS" panose="030F0702030302020204" pitchFamily="66" charset="0"/>
                <a:ea typeface="Calibri" panose="020F0502020204030204" pitchFamily="34" charset="0"/>
                <a:cs typeface="Times New Roman" panose="02020603050405020304" pitchFamily="18" charset="0"/>
              </a:rPr>
              <a:t>Hutbesi’nde</a:t>
            </a:r>
            <a:r>
              <a:rPr lang="tr-TR" b="1"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 insanların bir birleri üzerinde olan haklarından ve özellikle de kadınların  haklarından tarihi anlamda ilk kez resmi olarak bahsetmiş ve 1400 yıl önce kadın hakları ile ilgili ilk yazılı kuralları oluşturmuştu.</a:t>
            </a:r>
            <a:endParaRPr lang="tr-TR" sz="1400" b="1" dirty="0">
              <a:solidFill>
                <a:srgbClr val="7030A0"/>
              </a:solidFill>
              <a:latin typeface="Comic Sans MS" panose="030F0702030302020204" pitchFamily="66"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09295108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1919288" y="765176"/>
            <a:ext cx="8229600" cy="5688013"/>
          </a:xfrm>
        </p:spPr>
        <p:txBody>
          <a:bodyPr/>
          <a:lstStyle/>
          <a:p>
            <a:pPr eaLnBrk="1" hangingPunct="1">
              <a:lnSpc>
                <a:spcPct val="90000"/>
              </a:lnSpc>
              <a:buFont typeface="Wingdings" panose="05000000000000000000" pitchFamily="2" charset="2"/>
              <a:buNone/>
            </a:pPr>
            <a:r>
              <a:rPr lang="tr-TR" smtClean="0"/>
              <a:t>   </a:t>
            </a:r>
            <a:r>
              <a:rPr lang="tr-TR" b="1" smtClean="0">
                <a:solidFill>
                  <a:srgbClr val="660066"/>
                </a:solidFill>
                <a:latin typeface="Comic Sans MS" panose="030F0702030302020204" pitchFamily="66" charset="0"/>
              </a:rPr>
              <a:t>Dünya genelinde kadın haklarında son yıllarda meydana gelen artış dahi birçok gerçeği değiştirebilecek nitelikte değildir.</a:t>
            </a:r>
          </a:p>
          <a:p>
            <a:pPr eaLnBrk="1" hangingPunct="1">
              <a:lnSpc>
                <a:spcPct val="90000"/>
              </a:lnSpc>
            </a:pPr>
            <a:r>
              <a:rPr lang="tr-TR" b="1" smtClean="0">
                <a:solidFill>
                  <a:srgbClr val="660066"/>
                </a:solidFill>
                <a:latin typeface="Comic Sans MS" panose="030F0702030302020204" pitchFamily="66" charset="0"/>
              </a:rPr>
              <a:t>Dünyadaki en fakir insanların büyük bir çoğunluğu kadın,</a:t>
            </a:r>
          </a:p>
          <a:p>
            <a:pPr eaLnBrk="1" hangingPunct="1">
              <a:lnSpc>
                <a:spcPct val="90000"/>
              </a:lnSpc>
            </a:pPr>
            <a:r>
              <a:rPr lang="tr-TR" b="1" smtClean="0">
                <a:solidFill>
                  <a:srgbClr val="660066"/>
                </a:solidFill>
                <a:latin typeface="Comic Sans MS" panose="030F0702030302020204" pitchFamily="66" charset="0"/>
              </a:rPr>
              <a:t>Dünyadaki eğitim almamış insanların büyük çoğunluğu yine kadınlar,</a:t>
            </a:r>
          </a:p>
          <a:p>
            <a:pPr eaLnBrk="1" hangingPunct="1">
              <a:lnSpc>
                <a:spcPct val="90000"/>
              </a:lnSpc>
            </a:pPr>
            <a:r>
              <a:rPr lang="tr-TR" b="1" smtClean="0">
                <a:solidFill>
                  <a:srgbClr val="660066"/>
                </a:solidFill>
                <a:latin typeface="Comic Sans MS" panose="030F0702030302020204" pitchFamily="66" charset="0"/>
              </a:rPr>
              <a:t>Kadınlar bugün ülkemizde de erkeklere göre %25-50 oranında daha az ücretle çalıştırılmaktadırlar.</a:t>
            </a:r>
          </a:p>
        </p:txBody>
      </p:sp>
    </p:spTree>
    <p:extLst>
      <p:ext uri="{BB962C8B-B14F-4D97-AF65-F5344CB8AC3E}">
        <p14:creationId xmlns:p14="http://schemas.microsoft.com/office/powerpoint/2010/main" val="4166015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2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42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4275">
                                            <p:txEl>
                                              <p:pRg st="1" end="1"/>
                                            </p:txEl>
                                          </p:spTgt>
                                        </p:tgtEl>
                                        <p:attrNameLst>
                                          <p:attrName>style.visibility</p:attrName>
                                        </p:attrNameLst>
                                      </p:cBhvr>
                                      <p:to>
                                        <p:strVal val="visible"/>
                                      </p:to>
                                    </p:set>
                                    <p:anim calcmode="lin" valueType="num">
                                      <p:cBhvr>
                                        <p:cTn id="14"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427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42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4275">
                                            <p:txEl>
                                              <p:pRg st="2" end="2"/>
                                            </p:txEl>
                                          </p:spTgt>
                                        </p:tgtEl>
                                        <p:attrNameLst>
                                          <p:attrName>style.visibility</p:attrName>
                                        </p:attrNameLst>
                                      </p:cBhvr>
                                      <p:to>
                                        <p:strVal val="visible"/>
                                      </p:to>
                                    </p:set>
                                    <p:anim calcmode="lin" valueType="num">
                                      <p:cBhvr>
                                        <p:cTn id="21" dur="5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427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42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4275">
                                            <p:txEl>
                                              <p:pRg st="3" end="3"/>
                                            </p:txEl>
                                          </p:spTgt>
                                        </p:tgtEl>
                                        <p:attrNameLst>
                                          <p:attrName>style.visibility</p:attrName>
                                        </p:attrNameLst>
                                      </p:cBhvr>
                                      <p:to>
                                        <p:strVal val="visible"/>
                                      </p:to>
                                    </p:set>
                                    <p:anim calcmode="lin" valueType="num">
                                      <p:cBhvr>
                                        <p:cTn id="28" dur="500" fill="hold"/>
                                        <p:tgtEl>
                                          <p:spTgt spid="5427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427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tr-TR" sz="3600" b="1" i="1">
                <a:solidFill>
                  <a:srgbClr val="660066"/>
                </a:solidFill>
                <a:latin typeface="Comic Sans MS" panose="030F0702030302020204" pitchFamily="66" charset="0"/>
              </a:rPr>
              <a:t>8 Mart’ın Dünya Kadınlar Günü olmasını sağlayan tarihteki bazı önemli kilometre taşları:</a:t>
            </a:r>
          </a:p>
        </p:txBody>
      </p:sp>
      <p:sp>
        <p:nvSpPr>
          <p:cNvPr id="55299" name="Rectangle 3"/>
          <p:cNvSpPr>
            <a:spLocks noGrp="1" noChangeArrowheads="1"/>
          </p:cNvSpPr>
          <p:nvPr>
            <p:ph type="body" idx="1"/>
          </p:nvPr>
        </p:nvSpPr>
        <p:spPr>
          <a:xfrm>
            <a:off x="1992313" y="2420938"/>
            <a:ext cx="8229600" cy="3529012"/>
          </a:xfrm>
        </p:spPr>
        <p:txBody>
          <a:bodyPr/>
          <a:lstStyle/>
          <a:p>
            <a:pPr eaLnBrk="1" hangingPunct="1">
              <a:buFont typeface="Wingdings" panose="05000000000000000000" pitchFamily="2" charset="2"/>
              <a:buNone/>
            </a:pPr>
            <a:r>
              <a:rPr lang="tr-TR" b="1" i="1" smtClean="0">
                <a:solidFill>
                  <a:srgbClr val="660066"/>
                </a:solidFill>
                <a:latin typeface="Comic Sans MS" panose="030F0702030302020204" pitchFamily="66" charset="0"/>
              </a:rPr>
              <a:t>1857 New York:</a:t>
            </a:r>
            <a:r>
              <a:rPr lang="tr-TR" i="1" smtClean="0">
                <a:solidFill>
                  <a:srgbClr val="660066"/>
                </a:solidFill>
                <a:latin typeface="Comic Sans MS" panose="030F0702030302020204" pitchFamily="66" charset="0"/>
              </a:rPr>
              <a:t> </a:t>
            </a:r>
            <a:r>
              <a:rPr lang="tr-TR" smtClean="0">
                <a:solidFill>
                  <a:srgbClr val="660066"/>
                </a:solidFill>
                <a:latin typeface="Comic Sans MS" panose="030F0702030302020204" pitchFamily="66" charset="0"/>
              </a:rPr>
              <a:t>Kadınlar 12 saatlik günlük çalışma saatine, düşük ücrete karşı yürüyüş yaptılar…</a:t>
            </a:r>
          </a:p>
          <a:p>
            <a:pPr eaLnBrk="1" hangingPunct="1">
              <a:buFont typeface="Wingdings" panose="05000000000000000000" pitchFamily="2" charset="2"/>
              <a:buNone/>
            </a:pPr>
            <a:r>
              <a:rPr lang="tr-TR" b="1" i="1" smtClean="0">
                <a:solidFill>
                  <a:srgbClr val="660066"/>
                </a:solidFill>
                <a:latin typeface="Comic Sans MS" panose="030F0702030302020204" pitchFamily="66" charset="0"/>
              </a:rPr>
              <a:t>1908 New York:</a:t>
            </a:r>
            <a:r>
              <a:rPr lang="tr-TR" i="1" smtClean="0">
                <a:solidFill>
                  <a:srgbClr val="660066"/>
                </a:solidFill>
                <a:latin typeface="Comic Sans MS" panose="030F0702030302020204" pitchFamily="66" charset="0"/>
              </a:rPr>
              <a:t> </a:t>
            </a:r>
            <a:r>
              <a:rPr lang="tr-TR" smtClean="0">
                <a:solidFill>
                  <a:srgbClr val="660066"/>
                </a:solidFill>
                <a:latin typeface="Comic Sans MS" panose="030F0702030302020204" pitchFamily="66" charset="0"/>
              </a:rPr>
              <a:t>15 bin kadın daha kısa çalışma saati, daha iyi gelir ve oy hakkı yürüdü…</a:t>
            </a:r>
            <a:endParaRPr lang="tr-TR" i="1" smtClean="0">
              <a:solidFill>
                <a:srgbClr val="660066"/>
              </a:solidFill>
              <a:latin typeface="Comic Sans MS" panose="030F0702030302020204" pitchFamily="66" charset="0"/>
            </a:endParaRPr>
          </a:p>
        </p:txBody>
      </p:sp>
    </p:spTree>
    <p:extLst>
      <p:ext uri="{BB962C8B-B14F-4D97-AF65-F5344CB8AC3E}">
        <p14:creationId xmlns:p14="http://schemas.microsoft.com/office/powerpoint/2010/main" val="2081452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768" decel="100000"/>
                                        <p:tgtEl>
                                          <p:spTgt spid="55298"/>
                                        </p:tgtEl>
                                      </p:cBhvr>
                                    </p:animEffect>
                                    <p:animScale>
                                      <p:cBhvr>
                                        <p:cTn id="8" dur="768" decel="100000"/>
                                        <p:tgtEl>
                                          <p:spTgt spid="55298"/>
                                        </p:tgtEl>
                                      </p:cBhvr>
                                      <p:from x="10000" y="10000"/>
                                      <p:to x="200000" y="450000"/>
                                    </p:animScale>
                                    <p:animScale>
                                      <p:cBhvr>
                                        <p:cTn id="9" dur="1230" accel="100000" fill="hold">
                                          <p:stCondLst>
                                            <p:cond delay="768"/>
                                          </p:stCondLst>
                                        </p:cTn>
                                        <p:tgtEl>
                                          <p:spTgt spid="55298"/>
                                        </p:tgtEl>
                                      </p:cBhvr>
                                      <p:from x="200000" y="450000"/>
                                      <p:to x="100000" y="100000"/>
                                    </p:animScale>
                                    <p:set>
                                      <p:cBhvr>
                                        <p:cTn id="10" dur="768" fill="hold"/>
                                        <p:tgtEl>
                                          <p:spTgt spid="55298"/>
                                        </p:tgtEl>
                                        <p:attrNameLst>
                                          <p:attrName>ppt_x</p:attrName>
                                        </p:attrNameLst>
                                      </p:cBhvr>
                                      <p:to>
                                        <p:strVal val="(0.5)"/>
                                      </p:to>
                                    </p:set>
                                    <p:anim from="(0.5)" to="(#ppt_x)" calcmode="lin" valueType="num">
                                      <p:cBhvr>
                                        <p:cTn id="11" dur="1230" accel="100000" fill="hold">
                                          <p:stCondLst>
                                            <p:cond delay="768"/>
                                          </p:stCondLst>
                                        </p:cTn>
                                        <p:tgtEl>
                                          <p:spTgt spid="55298"/>
                                        </p:tgtEl>
                                        <p:attrNameLst>
                                          <p:attrName>ppt_x</p:attrName>
                                        </p:attrNameLst>
                                      </p:cBhvr>
                                    </p:anim>
                                    <p:set>
                                      <p:cBhvr>
                                        <p:cTn id="12" dur="768" fill="hold"/>
                                        <p:tgtEl>
                                          <p:spTgt spid="55298"/>
                                        </p:tgtEl>
                                        <p:attrNameLst>
                                          <p:attrName>ppt_y</p:attrName>
                                        </p:attrNameLst>
                                      </p:cBhvr>
                                      <p:to>
                                        <p:strVal val="(#ppt_y+0.4)"/>
                                      </p:to>
                                    </p:set>
                                    <p:anim from="(#ppt_y+0.4)" to="(#ppt_y)" calcmode="lin" valueType="num">
                                      <p:cBhvr>
                                        <p:cTn id="13" dur="1230" accel="100000" fill="hold">
                                          <p:stCondLst>
                                            <p:cond delay="768"/>
                                          </p:stCondLst>
                                        </p:cTn>
                                        <p:tgtEl>
                                          <p:spTgt spid="5529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5299">
                                            <p:txEl>
                                              <p:pRg st="0" end="0"/>
                                            </p:txEl>
                                          </p:spTgt>
                                        </p:tgtEl>
                                        <p:attrNameLst>
                                          <p:attrName>style.visibility</p:attrName>
                                        </p:attrNameLst>
                                      </p:cBhvr>
                                      <p:to>
                                        <p:strVal val="visible"/>
                                      </p:to>
                                    </p:set>
                                    <p:anim calcmode="lin" valueType="num">
                                      <p:cBhvr>
                                        <p:cTn id="18" dur="5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529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529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5299">
                                            <p:txEl>
                                              <p:pRg st="1" end="1"/>
                                            </p:txEl>
                                          </p:spTgt>
                                        </p:tgtEl>
                                        <p:attrNameLst>
                                          <p:attrName>style.visibility</p:attrName>
                                        </p:attrNameLst>
                                      </p:cBhvr>
                                      <p:to>
                                        <p:strVal val="visible"/>
                                      </p:to>
                                    </p:set>
                                    <p:anim calcmode="lin" valueType="num">
                                      <p:cBhvr>
                                        <p:cTn id="25" dur="500" fill="hold"/>
                                        <p:tgtEl>
                                          <p:spTgt spid="5529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529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1992313" y="1196975"/>
            <a:ext cx="8229600" cy="5175250"/>
          </a:xfrm>
        </p:spPr>
        <p:txBody>
          <a:bodyPr>
            <a:normAutofit lnSpcReduction="10000"/>
          </a:bodyPr>
          <a:lstStyle/>
          <a:p>
            <a:pPr eaLnBrk="1" hangingPunct="1">
              <a:lnSpc>
                <a:spcPct val="90000"/>
              </a:lnSpc>
              <a:buFont typeface="Wingdings" panose="05000000000000000000" pitchFamily="2" charset="2"/>
              <a:buNone/>
            </a:pPr>
            <a:r>
              <a:rPr lang="tr-TR" b="1" i="1">
                <a:solidFill>
                  <a:srgbClr val="660066"/>
                </a:solidFill>
                <a:latin typeface="Comic Sans MS" panose="030F0702030302020204" pitchFamily="66" charset="0"/>
              </a:rPr>
              <a:t>1909:</a:t>
            </a:r>
            <a:r>
              <a:rPr lang="tr-TR" i="1">
                <a:solidFill>
                  <a:srgbClr val="660066"/>
                </a:solidFill>
                <a:latin typeface="Comic Sans MS" panose="030F0702030302020204" pitchFamily="66" charset="0"/>
              </a:rPr>
              <a:t> </a:t>
            </a:r>
            <a:r>
              <a:rPr lang="tr-TR">
                <a:solidFill>
                  <a:srgbClr val="660066"/>
                </a:solidFill>
                <a:latin typeface="Comic Sans MS" panose="030F0702030302020204" pitchFamily="66" charset="0"/>
              </a:rPr>
              <a:t>İlk Kadın Günü 28 Şubat’ta kutlandı…</a:t>
            </a:r>
          </a:p>
          <a:p>
            <a:pPr eaLnBrk="1" hangingPunct="1">
              <a:lnSpc>
                <a:spcPct val="90000"/>
              </a:lnSpc>
              <a:buFont typeface="Wingdings" panose="05000000000000000000" pitchFamily="2" charset="2"/>
              <a:buNone/>
            </a:pPr>
            <a:r>
              <a:rPr lang="tr-TR" b="1" i="1">
                <a:solidFill>
                  <a:srgbClr val="660066"/>
                </a:solidFill>
                <a:latin typeface="Comic Sans MS" panose="030F0702030302020204" pitchFamily="66" charset="0"/>
              </a:rPr>
              <a:t>1910:</a:t>
            </a:r>
            <a:r>
              <a:rPr lang="tr-TR" i="1">
                <a:solidFill>
                  <a:srgbClr val="660066"/>
                </a:solidFill>
                <a:latin typeface="Comic Sans MS" panose="030F0702030302020204" pitchFamily="66" charset="0"/>
              </a:rPr>
              <a:t> </a:t>
            </a:r>
            <a:r>
              <a:rPr lang="tr-TR">
                <a:solidFill>
                  <a:srgbClr val="660066"/>
                </a:solidFill>
                <a:latin typeface="Comic Sans MS" panose="030F0702030302020204" pitchFamily="66" charset="0"/>
              </a:rPr>
              <a:t>Clara Zetkin isimli Alman sosyalist kadın, Kadın Sosyalist Enternasyoneli’nde Dünya Kadınlar Günü olmasını önerdi ve kabul edildi…</a:t>
            </a:r>
          </a:p>
          <a:p>
            <a:pPr eaLnBrk="1" hangingPunct="1">
              <a:lnSpc>
                <a:spcPct val="90000"/>
              </a:lnSpc>
              <a:buFont typeface="Wingdings" panose="05000000000000000000" pitchFamily="2" charset="2"/>
              <a:buNone/>
            </a:pPr>
            <a:r>
              <a:rPr lang="tr-TR" b="1" i="1">
                <a:solidFill>
                  <a:srgbClr val="660066"/>
                </a:solidFill>
                <a:latin typeface="Comic Sans MS" panose="030F0702030302020204" pitchFamily="66" charset="0"/>
              </a:rPr>
              <a:t>1911:</a:t>
            </a:r>
            <a:r>
              <a:rPr lang="tr-TR">
                <a:solidFill>
                  <a:srgbClr val="660066"/>
                </a:solidFill>
                <a:latin typeface="Comic Sans MS" panose="030F0702030302020204" pitchFamily="66" charset="0"/>
              </a:rPr>
              <a:t> Kopenhag kararından sonra ilk kez 19 Mart’ta Avusturya, Danimarka, Almanya ve İsviçre’de kutlandı…</a:t>
            </a:r>
          </a:p>
          <a:p>
            <a:pPr eaLnBrk="1" hangingPunct="1">
              <a:lnSpc>
                <a:spcPct val="90000"/>
              </a:lnSpc>
              <a:buFont typeface="Wingdings" panose="05000000000000000000" pitchFamily="2" charset="2"/>
              <a:buNone/>
            </a:pPr>
            <a:r>
              <a:rPr lang="tr-TR" b="1" i="1">
                <a:solidFill>
                  <a:srgbClr val="660066"/>
                </a:solidFill>
                <a:latin typeface="Comic Sans MS" panose="030F0702030302020204" pitchFamily="66" charset="0"/>
              </a:rPr>
              <a:t>1917:</a:t>
            </a:r>
            <a:r>
              <a:rPr lang="tr-TR" i="1">
                <a:solidFill>
                  <a:srgbClr val="660066"/>
                </a:solidFill>
                <a:latin typeface="Comic Sans MS" panose="030F0702030302020204" pitchFamily="66" charset="0"/>
              </a:rPr>
              <a:t> </a:t>
            </a:r>
            <a:r>
              <a:rPr lang="tr-TR">
                <a:solidFill>
                  <a:srgbClr val="660066"/>
                </a:solidFill>
                <a:latin typeface="Comic Sans MS" panose="030F0702030302020204" pitchFamily="66" charset="0"/>
              </a:rPr>
              <a:t>Rus kadınlar “Ekmek ve Barış“ için grev yaptılar…</a:t>
            </a:r>
          </a:p>
          <a:p>
            <a:pPr eaLnBrk="1" hangingPunct="1">
              <a:lnSpc>
                <a:spcPct val="90000"/>
              </a:lnSpc>
              <a:buFont typeface="Wingdings" panose="05000000000000000000" pitchFamily="2" charset="2"/>
              <a:buNone/>
            </a:pPr>
            <a:r>
              <a:rPr lang="tr-TR" b="1" i="1">
                <a:solidFill>
                  <a:srgbClr val="660066"/>
                </a:solidFill>
                <a:latin typeface="Comic Sans MS" panose="030F0702030302020204" pitchFamily="66" charset="0"/>
              </a:rPr>
              <a:t>1977:</a:t>
            </a:r>
            <a:r>
              <a:rPr lang="tr-TR" i="1">
                <a:solidFill>
                  <a:srgbClr val="660066"/>
                </a:solidFill>
                <a:latin typeface="Comic Sans MS" panose="030F0702030302020204" pitchFamily="66" charset="0"/>
              </a:rPr>
              <a:t> </a:t>
            </a:r>
            <a:r>
              <a:rPr lang="tr-TR">
                <a:solidFill>
                  <a:srgbClr val="660066"/>
                </a:solidFill>
                <a:latin typeface="Comic Sans MS" panose="030F0702030302020204" pitchFamily="66" charset="0"/>
              </a:rPr>
              <a:t>Birleşmiş Milletler Genel Kurulu, 8 Mart’ı Kadın Hakları ve Dünya Barışı Günü olarak kabul etti…</a:t>
            </a:r>
            <a:endParaRPr lang="tr-TR" i="1">
              <a:solidFill>
                <a:srgbClr val="660066"/>
              </a:solidFill>
              <a:latin typeface="Comic Sans MS" panose="030F0702030302020204" pitchFamily="66" charset="0"/>
            </a:endParaRPr>
          </a:p>
        </p:txBody>
      </p:sp>
    </p:spTree>
    <p:extLst>
      <p:ext uri="{BB962C8B-B14F-4D97-AF65-F5344CB8AC3E}">
        <p14:creationId xmlns:p14="http://schemas.microsoft.com/office/powerpoint/2010/main" val="167813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p:cTn id="7" dur="5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96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96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9635">
                                            <p:txEl>
                                              <p:pRg st="1" end="1"/>
                                            </p:txEl>
                                          </p:spTgt>
                                        </p:tgtEl>
                                        <p:attrNameLst>
                                          <p:attrName>style.visibility</p:attrName>
                                        </p:attrNameLst>
                                      </p:cBhvr>
                                      <p:to>
                                        <p:strVal val="visible"/>
                                      </p:to>
                                    </p:set>
                                    <p:anim calcmode="lin" valueType="num">
                                      <p:cBhvr>
                                        <p:cTn id="14" dur="500" fill="hold"/>
                                        <p:tgtEl>
                                          <p:spTgt spid="6963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963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963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9635">
                                            <p:txEl>
                                              <p:pRg st="2" end="2"/>
                                            </p:txEl>
                                          </p:spTgt>
                                        </p:tgtEl>
                                        <p:attrNameLst>
                                          <p:attrName>style.visibility</p:attrName>
                                        </p:attrNameLst>
                                      </p:cBhvr>
                                      <p:to>
                                        <p:strVal val="visible"/>
                                      </p:to>
                                    </p:set>
                                    <p:anim calcmode="lin" valueType="num">
                                      <p:cBhvr>
                                        <p:cTn id="21" dur="500" fill="hold"/>
                                        <p:tgtEl>
                                          <p:spTgt spid="6963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963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963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9635">
                                            <p:txEl>
                                              <p:pRg st="3" end="3"/>
                                            </p:txEl>
                                          </p:spTgt>
                                        </p:tgtEl>
                                        <p:attrNameLst>
                                          <p:attrName>style.visibility</p:attrName>
                                        </p:attrNameLst>
                                      </p:cBhvr>
                                      <p:to>
                                        <p:strVal val="visible"/>
                                      </p:to>
                                    </p:set>
                                    <p:anim calcmode="lin" valueType="num">
                                      <p:cBhvr>
                                        <p:cTn id="28" dur="500" fill="hold"/>
                                        <p:tgtEl>
                                          <p:spTgt spid="6963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963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963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69635">
                                            <p:txEl>
                                              <p:pRg st="4" end="4"/>
                                            </p:txEl>
                                          </p:spTgt>
                                        </p:tgtEl>
                                        <p:attrNameLst>
                                          <p:attrName>style.visibility</p:attrName>
                                        </p:attrNameLst>
                                      </p:cBhvr>
                                      <p:to>
                                        <p:strVal val="visible"/>
                                      </p:to>
                                    </p:set>
                                    <p:anim calcmode="lin" valueType="num">
                                      <p:cBhvr>
                                        <p:cTn id="35" dur="500" fill="hold"/>
                                        <p:tgtEl>
                                          <p:spTgt spid="6963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963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0657" y="260648"/>
            <a:ext cx="11660864" cy="6597352"/>
          </a:xfrm>
        </p:spPr>
        <p:txBody>
          <a:bodyPr/>
          <a:lstStyle/>
          <a:p>
            <a:pPr>
              <a:buNone/>
            </a:pPr>
            <a:r>
              <a:rPr lang="tr-TR" b="1" dirty="0" smtClean="0"/>
              <a:t>            </a:t>
            </a:r>
            <a:r>
              <a:rPr lang="tr-TR" sz="3600" b="1" dirty="0">
                <a:solidFill>
                  <a:srgbClr val="7030A0"/>
                </a:solidFill>
              </a:rPr>
              <a:t>8 Mart’ta kutlanan kadın hakları serüveni dünyada böyle seyrederken ülkemizde kadının durumu ne idi?</a:t>
            </a:r>
            <a:endParaRPr lang="tr-TR" sz="3600" dirty="0">
              <a:solidFill>
                <a:srgbClr val="7030A0"/>
              </a:solidFill>
            </a:endParaRPr>
          </a:p>
          <a:p>
            <a:endParaRPr lang="tr-TR" dirty="0"/>
          </a:p>
        </p:txBody>
      </p:sp>
      <p:pic>
        <p:nvPicPr>
          <p:cNvPr id="4" name="3 Resim" descr="KA3.jpg"/>
          <p:cNvPicPr>
            <a:picLocks noChangeAspect="1"/>
          </p:cNvPicPr>
          <p:nvPr/>
        </p:nvPicPr>
        <p:blipFill>
          <a:blip r:embed="rId2"/>
          <a:stretch>
            <a:fillRect/>
          </a:stretch>
        </p:blipFill>
        <p:spPr>
          <a:xfrm>
            <a:off x="1524000" y="1928802"/>
            <a:ext cx="4500562" cy="3214710"/>
          </a:xfrm>
          <a:prstGeom prst="rect">
            <a:avLst/>
          </a:prstGeom>
        </p:spPr>
      </p:pic>
      <p:pic>
        <p:nvPicPr>
          <p:cNvPr id="5" name="4 Resim" descr="KA.1.jpg"/>
          <p:cNvPicPr>
            <a:picLocks noChangeAspect="1"/>
          </p:cNvPicPr>
          <p:nvPr/>
        </p:nvPicPr>
        <p:blipFill>
          <a:blip r:embed="rId3"/>
          <a:stretch>
            <a:fillRect/>
          </a:stretch>
        </p:blipFill>
        <p:spPr>
          <a:xfrm>
            <a:off x="6096000" y="3214686"/>
            <a:ext cx="4357718" cy="3452826"/>
          </a:xfrm>
          <a:prstGeom prst="rect">
            <a:avLst/>
          </a:prstGeom>
        </p:spPr>
      </p:pic>
    </p:spTree>
    <p:extLst>
      <p:ext uri="{BB962C8B-B14F-4D97-AF65-F5344CB8AC3E}">
        <p14:creationId xmlns:p14="http://schemas.microsoft.com/office/powerpoint/2010/main" val="78362099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4)">
                                      <p:cBhvr>
                                        <p:cTn id="16" dur="5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edge">
                                      <p:cBhvr>
                                        <p:cTn id="2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4000" y="0"/>
            <a:ext cx="9144000" cy="6858000"/>
          </a:xfrm>
        </p:spPr>
        <p:txBody>
          <a:bodyPr/>
          <a:lstStyle/>
          <a:p>
            <a:endParaRPr lang="tr-TR" dirty="0" smtClean="0"/>
          </a:p>
          <a:p>
            <a:r>
              <a:rPr lang="tr-TR" sz="4000" dirty="0"/>
              <a:t>Cumhuriyetin ilanına kadar, </a:t>
            </a:r>
            <a:r>
              <a:rPr lang="tr-TR" sz="4000" b="1" dirty="0"/>
              <a:t>“Kadının adı yok”</a:t>
            </a:r>
            <a:r>
              <a:rPr lang="tr-TR" sz="4000" dirty="0"/>
              <a:t>tu. Kocasının </a:t>
            </a:r>
            <a:r>
              <a:rPr lang="tr-TR" sz="4000" b="1" dirty="0"/>
              <a:t>“</a:t>
            </a:r>
            <a:r>
              <a:rPr lang="tr-TR" sz="4000" b="1" dirty="0">
                <a:solidFill>
                  <a:srgbClr val="FF0000"/>
                </a:solidFill>
              </a:rPr>
              <a:t>boş ol</a:t>
            </a:r>
            <a:r>
              <a:rPr lang="tr-TR" sz="4000" b="1" dirty="0"/>
              <a:t>”</a:t>
            </a:r>
            <a:r>
              <a:rPr lang="tr-TR" sz="4000" dirty="0"/>
              <a:t> demesiyle bir eşya gibi kapının önüne bırakılmış, mirasta ve tanıklıkta yarım sayılmış, çalışma hayatından yoksun bırakılmış, dövülmüş ve horlanmıştır</a:t>
            </a:r>
          </a:p>
        </p:txBody>
      </p:sp>
    </p:spTree>
    <p:extLst>
      <p:ext uri="{BB962C8B-B14F-4D97-AF65-F5344CB8AC3E}">
        <p14:creationId xmlns:p14="http://schemas.microsoft.com/office/powerpoint/2010/main" val="108500615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15480" y="980728"/>
            <a:ext cx="8676456" cy="5661248"/>
          </a:xfrm>
        </p:spPr>
        <p:txBody>
          <a:bodyPr/>
          <a:lstStyle/>
          <a:p>
            <a:pPr algn="just"/>
            <a:r>
              <a:rPr lang="tr-TR" b="1" dirty="0" smtClean="0">
                <a:solidFill>
                  <a:srgbClr val="7030A0"/>
                </a:solidFill>
                <a:latin typeface="Comic Sans MS" panose="030F0702030302020204" pitchFamily="66" charset="0"/>
              </a:rPr>
              <a:t>Yıkılan ve dağılan bir toplumdan yeni bir devletin yaratılmasında verilen Milli Mücadele sırasında Türk kadınının kahramanlıkları da destanlaştı. </a:t>
            </a:r>
          </a:p>
          <a:p>
            <a:pPr algn="just"/>
            <a:r>
              <a:rPr lang="tr-TR" b="1" dirty="0" smtClean="0">
                <a:solidFill>
                  <a:srgbClr val="7030A0"/>
                </a:solidFill>
                <a:latin typeface="Comic Sans MS" panose="030F0702030302020204" pitchFamily="66" charset="0"/>
              </a:rPr>
              <a:t>  Ulu Önder Mustafa Kemal Atatürk’ün 19 Mayıs 1919’da Anadolu’ya çıkarak başlattığı kurtuluş hareketi içinde yer alan binlerce kadın, </a:t>
            </a:r>
          </a:p>
          <a:p>
            <a:pPr algn="just"/>
            <a:r>
              <a:rPr lang="tr-TR" b="1" dirty="0" smtClean="0">
                <a:solidFill>
                  <a:srgbClr val="7030A0"/>
                </a:solidFill>
                <a:latin typeface="Comic Sans MS" panose="030F0702030302020204" pitchFamily="66" charset="0"/>
              </a:rPr>
              <a:t>Cumhuriyetin temelinde en büyük pay sahipleri oldu. </a:t>
            </a:r>
            <a:endParaRPr lang="tr-TR"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99996229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4000" y="0"/>
            <a:ext cx="9144000" cy="6858000"/>
          </a:xfrm>
        </p:spPr>
        <p:txBody>
          <a:bodyPr/>
          <a:lstStyle/>
          <a:p>
            <a:endParaRPr lang="tr-TR" b="1" dirty="0" smtClean="0"/>
          </a:p>
          <a:p>
            <a:r>
              <a:rPr lang="tr-TR" sz="4000" b="1" dirty="0"/>
              <a:t>Milli Mücadele’ye hazırlık günlerinde kadınlar tarafından kurulan "</a:t>
            </a:r>
            <a:r>
              <a:rPr lang="tr-TR" sz="4800" b="1" dirty="0">
                <a:solidFill>
                  <a:srgbClr val="FF0000"/>
                </a:solidFill>
              </a:rPr>
              <a:t>Asri Kadınlar Cemiyeti</a:t>
            </a:r>
            <a:r>
              <a:rPr lang="tr-TR" sz="4000" b="1" dirty="0"/>
              <a:t>" ile</a:t>
            </a:r>
          </a:p>
          <a:p>
            <a:r>
              <a:rPr lang="tr-TR" sz="4000" b="1" dirty="0"/>
              <a:t> Milli Mücadele günlerinde Sivas’ta kurulan "</a:t>
            </a:r>
            <a:r>
              <a:rPr lang="tr-TR" sz="4800" b="1" dirty="0">
                <a:solidFill>
                  <a:srgbClr val="FF0000"/>
                </a:solidFill>
              </a:rPr>
              <a:t>Anadolu Kadınları </a:t>
            </a:r>
            <a:r>
              <a:rPr lang="tr-TR" sz="4800" b="1" dirty="0" err="1">
                <a:solidFill>
                  <a:srgbClr val="FF0000"/>
                </a:solidFill>
              </a:rPr>
              <a:t>Müdafaai</a:t>
            </a:r>
            <a:r>
              <a:rPr lang="tr-TR" sz="4800" b="1" dirty="0">
                <a:solidFill>
                  <a:srgbClr val="FF0000"/>
                </a:solidFill>
              </a:rPr>
              <a:t> Vatan Cemiyeti</a:t>
            </a:r>
            <a:r>
              <a:rPr lang="tr-TR" sz="4000" b="1" dirty="0"/>
              <a:t>" unutulmayanlar arasında yer aldı. </a:t>
            </a:r>
            <a:br>
              <a:rPr lang="tr-TR" sz="4000" b="1" dirty="0"/>
            </a:br>
            <a:r>
              <a:rPr lang="tr-TR" b="1" dirty="0" smtClean="0"/>
              <a:t/>
            </a:r>
            <a:br>
              <a:rPr lang="tr-TR" b="1" dirty="0" smtClean="0"/>
            </a:br>
            <a:endParaRPr lang="tr-TR" dirty="0"/>
          </a:p>
        </p:txBody>
      </p:sp>
    </p:spTree>
    <p:extLst>
      <p:ext uri="{BB962C8B-B14F-4D97-AF65-F5344CB8AC3E}">
        <p14:creationId xmlns:p14="http://schemas.microsoft.com/office/powerpoint/2010/main" val="67187590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Resim" descr="KA5.jpg"/>
          <p:cNvPicPr>
            <a:picLocks noGrp="1"/>
          </p:cNvPicPr>
          <p:nvPr>
            <p:ph idx="1"/>
          </p:nvPr>
        </p:nvPicPr>
        <p:blipFill>
          <a:blip r:embed="rId2"/>
          <a:stretch>
            <a:fillRect/>
          </a:stretch>
        </p:blipFill>
        <p:spPr>
          <a:xfrm>
            <a:off x="3881422" y="357166"/>
            <a:ext cx="3857652" cy="4000528"/>
          </a:xfrm>
          <a:prstGeom prst="rect">
            <a:avLst/>
          </a:prstGeom>
        </p:spPr>
      </p:pic>
      <p:sp>
        <p:nvSpPr>
          <p:cNvPr id="3" name="2 Dikdörtgen"/>
          <p:cNvSpPr/>
          <p:nvPr/>
        </p:nvSpPr>
        <p:spPr>
          <a:xfrm>
            <a:off x="2738415" y="4572008"/>
            <a:ext cx="6286543" cy="707886"/>
          </a:xfrm>
          <a:prstGeom prst="rect">
            <a:avLst/>
          </a:prstGeom>
        </p:spPr>
        <p:txBody>
          <a:bodyPr wrap="square">
            <a:spAutoFit/>
          </a:bodyPr>
          <a:lstStyle/>
          <a:p>
            <a:r>
              <a:rPr lang="tr-TR" sz="4000" b="1" dirty="0">
                <a:solidFill>
                  <a:srgbClr val="000000"/>
                </a:solidFill>
              </a:rPr>
              <a:t>           KARA FATMA </a:t>
            </a:r>
            <a:endParaRPr lang="tr-TR" sz="4000" dirty="0">
              <a:solidFill>
                <a:srgbClr val="000000"/>
              </a:solidFill>
            </a:endParaRPr>
          </a:p>
        </p:txBody>
      </p:sp>
    </p:spTree>
    <p:extLst>
      <p:ext uri="{BB962C8B-B14F-4D97-AF65-F5344CB8AC3E}">
        <p14:creationId xmlns:p14="http://schemas.microsoft.com/office/powerpoint/2010/main" val="49257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yed.jpg"/>
          <p:cNvPicPr>
            <a:picLocks noGrp="1"/>
          </p:cNvPicPr>
          <p:nvPr>
            <p:ph idx="1"/>
          </p:nvPr>
        </p:nvPicPr>
        <p:blipFill>
          <a:blip r:embed="rId2"/>
          <a:stretch>
            <a:fillRect/>
          </a:stretch>
        </p:blipFill>
        <p:spPr>
          <a:xfrm>
            <a:off x="2381224" y="571481"/>
            <a:ext cx="7358114" cy="4605357"/>
          </a:xfrm>
          <a:prstGeom prst="rect">
            <a:avLst/>
          </a:prstGeom>
        </p:spPr>
      </p:pic>
      <p:sp>
        <p:nvSpPr>
          <p:cNvPr id="5" name="4 Dikdörtgen"/>
          <p:cNvSpPr/>
          <p:nvPr/>
        </p:nvSpPr>
        <p:spPr>
          <a:xfrm>
            <a:off x="3881422" y="5572140"/>
            <a:ext cx="3429024" cy="707886"/>
          </a:xfrm>
          <a:prstGeom prst="rect">
            <a:avLst/>
          </a:prstGeom>
        </p:spPr>
        <p:txBody>
          <a:bodyPr wrap="square">
            <a:spAutoFit/>
          </a:bodyPr>
          <a:lstStyle/>
          <a:p>
            <a:r>
              <a:rPr lang="tr-TR" sz="4000" b="1" dirty="0">
                <a:solidFill>
                  <a:srgbClr val="000000"/>
                </a:solidFill>
              </a:rPr>
              <a:t>   Ayşe Hanım</a:t>
            </a:r>
            <a:endParaRPr lang="tr-TR" sz="4000" dirty="0">
              <a:solidFill>
                <a:srgbClr val="000000"/>
              </a:solidFill>
            </a:endParaRPr>
          </a:p>
        </p:txBody>
      </p:sp>
    </p:spTree>
    <p:extLst>
      <p:ext uri="{BB962C8B-B14F-4D97-AF65-F5344CB8AC3E}">
        <p14:creationId xmlns:p14="http://schemas.microsoft.com/office/powerpoint/2010/main" val="287145796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92951" y="168369"/>
            <a:ext cx="8229600" cy="2532267"/>
          </a:xfrm>
        </p:spPr>
        <p:txBody>
          <a:bodyPr>
            <a:normAutofit fontScale="90000"/>
          </a:bodyPr>
          <a:lstStyle/>
          <a:p>
            <a:pPr algn="ctr" eaLnBrk="1" hangingPunct="1">
              <a:defRPr/>
            </a:pPr>
            <a:r>
              <a:rPr lang="tr-TR" sz="8000" b="1" i="1" dirty="0">
                <a:solidFill>
                  <a:srgbClr val="800080"/>
                </a:solidFill>
                <a:effectLst>
                  <a:outerShdw blurRad="38100" dist="38100" dir="2700000" algn="tl">
                    <a:srgbClr val="000000"/>
                  </a:outerShdw>
                </a:effectLst>
                <a:latin typeface="Comic Sans MS" pitchFamily="66" charset="0"/>
              </a:rPr>
              <a:t>8 MART DÜNYA</a:t>
            </a:r>
            <a:br>
              <a:rPr lang="tr-TR" sz="8000" b="1" i="1" dirty="0">
                <a:solidFill>
                  <a:srgbClr val="800080"/>
                </a:solidFill>
                <a:effectLst>
                  <a:outerShdw blurRad="38100" dist="38100" dir="2700000" algn="tl">
                    <a:srgbClr val="000000"/>
                  </a:outerShdw>
                </a:effectLst>
                <a:latin typeface="Comic Sans MS" pitchFamily="66" charset="0"/>
              </a:rPr>
            </a:br>
            <a:r>
              <a:rPr lang="tr-TR" sz="8000" b="1" i="1" dirty="0">
                <a:solidFill>
                  <a:srgbClr val="800080"/>
                </a:solidFill>
                <a:effectLst>
                  <a:outerShdw blurRad="38100" dist="38100" dir="2700000" algn="tl">
                    <a:srgbClr val="000000"/>
                  </a:outerShdw>
                </a:effectLst>
                <a:latin typeface="Comic Sans MS" pitchFamily="66" charset="0"/>
              </a:rPr>
              <a:t>KADINLAR GÜNÜ</a:t>
            </a:r>
          </a:p>
        </p:txBody>
      </p:sp>
      <p:pic>
        <p:nvPicPr>
          <p:cNvPr id="2" name="Resim 1"/>
          <p:cNvPicPr>
            <a:picLocks noChangeAspect="1"/>
          </p:cNvPicPr>
          <p:nvPr/>
        </p:nvPicPr>
        <p:blipFill>
          <a:blip r:embed="rId3"/>
          <a:stretch>
            <a:fillRect/>
          </a:stretch>
        </p:blipFill>
        <p:spPr>
          <a:xfrm>
            <a:off x="2426329" y="2317687"/>
            <a:ext cx="7143184" cy="4540313"/>
          </a:xfrm>
          <a:prstGeom prst="rect">
            <a:avLst/>
          </a:prstGeom>
        </p:spPr>
      </p:pic>
    </p:spTree>
    <p:extLst>
      <p:ext uri="{BB962C8B-B14F-4D97-AF65-F5344CB8AC3E}">
        <p14:creationId xmlns:p14="http://schemas.microsoft.com/office/powerpoint/2010/main" val="86044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iterate type="lt">
                                    <p:tmPct val="100000"/>
                                  </p:iterate>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75" fill="hold"/>
                                        <p:tgtEl>
                                          <p:spTgt spid="2050"/>
                                        </p:tgtEl>
                                        <p:attrNameLst>
                                          <p:attrName>ppt_x</p:attrName>
                                        </p:attrNameLst>
                                      </p:cBhvr>
                                      <p:tavLst>
                                        <p:tav tm="0">
                                          <p:val>
                                            <p:strVal val="0-#ppt_w/2"/>
                                          </p:val>
                                        </p:tav>
                                        <p:tav tm="100000">
                                          <p:val>
                                            <p:strVal val="#ppt_x"/>
                                          </p:val>
                                        </p:tav>
                                      </p:tavLst>
                                    </p:anim>
                                    <p:anim calcmode="lin" valueType="num">
                                      <p:cBhvr additive="base">
                                        <p:cTn id="8" dur="75" fill="hold"/>
                                        <p:tgtEl>
                                          <p:spTgt spid="20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Resim" descr="KA4.jpg"/>
          <p:cNvPicPr>
            <a:picLocks noGrp="1"/>
          </p:cNvPicPr>
          <p:nvPr>
            <p:ph idx="1"/>
          </p:nvPr>
        </p:nvPicPr>
        <p:blipFill>
          <a:blip r:embed="rId2"/>
          <a:stretch>
            <a:fillRect/>
          </a:stretch>
        </p:blipFill>
        <p:spPr>
          <a:xfrm>
            <a:off x="4167174" y="1571612"/>
            <a:ext cx="4000528" cy="4857784"/>
          </a:xfrm>
          <a:prstGeom prst="rect">
            <a:avLst/>
          </a:prstGeom>
        </p:spPr>
      </p:pic>
      <p:sp>
        <p:nvSpPr>
          <p:cNvPr id="5" name="4 Dikdörtgen"/>
          <p:cNvSpPr/>
          <p:nvPr/>
        </p:nvSpPr>
        <p:spPr>
          <a:xfrm>
            <a:off x="3952860" y="714357"/>
            <a:ext cx="4000528" cy="584775"/>
          </a:xfrm>
          <a:prstGeom prst="rect">
            <a:avLst/>
          </a:prstGeom>
        </p:spPr>
        <p:txBody>
          <a:bodyPr wrap="square">
            <a:spAutoFit/>
          </a:bodyPr>
          <a:lstStyle/>
          <a:p>
            <a:r>
              <a:rPr lang="tr-TR" sz="3200" b="1" dirty="0">
                <a:solidFill>
                  <a:srgbClr val="FF0000"/>
                </a:solidFill>
              </a:rPr>
              <a:t>GÖRDESLİ  MAKBULE </a:t>
            </a:r>
            <a:endParaRPr lang="tr-TR" sz="3200" dirty="0">
              <a:solidFill>
                <a:srgbClr val="FF0000"/>
              </a:solidFill>
            </a:endParaRPr>
          </a:p>
        </p:txBody>
      </p:sp>
    </p:spTree>
    <p:extLst>
      <p:ext uri="{BB962C8B-B14F-4D97-AF65-F5344CB8AC3E}">
        <p14:creationId xmlns:p14="http://schemas.microsoft.com/office/powerpoint/2010/main" val="4475867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4)">
                                      <p:cBhvr>
                                        <p:cTn id="16"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Resim" descr="tayar.jpg"/>
          <p:cNvPicPr>
            <a:picLocks noGrp="1"/>
          </p:cNvPicPr>
          <p:nvPr>
            <p:ph idx="1"/>
          </p:nvPr>
        </p:nvPicPr>
        <p:blipFill>
          <a:blip r:embed="rId2"/>
          <a:stretch>
            <a:fillRect/>
          </a:stretch>
        </p:blipFill>
        <p:spPr>
          <a:xfrm>
            <a:off x="3524232" y="0"/>
            <a:ext cx="5286412" cy="5072074"/>
          </a:xfrm>
          <a:prstGeom prst="rect">
            <a:avLst/>
          </a:prstGeom>
        </p:spPr>
      </p:pic>
      <p:sp>
        <p:nvSpPr>
          <p:cNvPr id="5" name="4 Dikdörtgen"/>
          <p:cNvSpPr/>
          <p:nvPr/>
        </p:nvSpPr>
        <p:spPr>
          <a:xfrm>
            <a:off x="3952860" y="5286388"/>
            <a:ext cx="4010072" cy="707886"/>
          </a:xfrm>
          <a:prstGeom prst="rect">
            <a:avLst/>
          </a:prstGeom>
        </p:spPr>
        <p:txBody>
          <a:bodyPr wrap="square">
            <a:spAutoFit/>
          </a:bodyPr>
          <a:lstStyle/>
          <a:p>
            <a:r>
              <a:rPr lang="tr-TR" sz="4000" b="1" dirty="0">
                <a:solidFill>
                  <a:srgbClr val="000000"/>
                </a:solidFill>
              </a:rPr>
              <a:t>TAYYAR RAHMİYE </a:t>
            </a:r>
            <a:endParaRPr lang="tr-TR" sz="4000" dirty="0">
              <a:solidFill>
                <a:srgbClr val="000000"/>
              </a:solidFill>
            </a:endParaRPr>
          </a:p>
        </p:txBody>
      </p:sp>
    </p:spTree>
    <p:extLst>
      <p:ext uri="{BB962C8B-B14F-4D97-AF65-F5344CB8AC3E}">
        <p14:creationId xmlns:p14="http://schemas.microsoft.com/office/powerpoint/2010/main" val="149146538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847528" y="764704"/>
            <a:ext cx="8229600" cy="1371600"/>
          </a:xfrm>
        </p:spPr>
        <p:txBody>
          <a:bodyPr/>
          <a:lstStyle/>
          <a:p>
            <a:pPr eaLnBrk="1" hangingPunct="1"/>
            <a:r>
              <a:rPr lang="tr-TR" sz="3600" b="1" i="1" dirty="0">
                <a:solidFill>
                  <a:srgbClr val="660066"/>
                </a:solidFill>
                <a:latin typeface="Comic Sans MS" panose="030F0702030302020204" pitchFamily="66" charset="0"/>
              </a:rPr>
              <a:t>ATATÜRK’ÜN KADIN VE KADIN HAKLARINA VERDİĞİ ÖNEM</a:t>
            </a:r>
          </a:p>
        </p:txBody>
      </p:sp>
      <p:sp>
        <p:nvSpPr>
          <p:cNvPr id="74755" name="Rectangle 3"/>
          <p:cNvSpPr>
            <a:spLocks noGrp="1" noChangeArrowheads="1"/>
          </p:cNvSpPr>
          <p:nvPr>
            <p:ph type="body" idx="1"/>
          </p:nvPr>
        </p:nvSpPr>
        <p:spPr>
          <a:xfrm>
            <a:off x="1992313" y="2276475"/>
            <a:ext cx="8229600" cy="3886200"/>
          </a:xfrm>
        </p:spPr>
        <p:txBody>
          <a:bodyPr/>
          <a:lstStyle/>
          <a:p>
            <a:pPr eaLnBrk="1" hangingPunct="1"/>
            <a:r>
              <a:rPr lang="tr-TR" b="1">
                <a:solidFill>
                  <a:srgbClr val="660066"/>
                </a:solidFill>
                <a:latin typeface="Comic Sans MS" panose="030F0702030302020204" pitchFamily="66" charset="0"/>
              </a:rPr>
              <a:t>1926 yılında kabul edilen Medeni Kanun, Türk kadını için dönüm noktası olmuştur.</a:t>
            </a:r>
          </a:p>
          <a:p>
            <a:pPr eaLnBrk="1" hangingPunct="1"/>
            <a:r>
              <a:rPr lang="tr-TR" b="1">
                <a:solidFill>
                  <a:srgbClr val="660066"/>
                </a:solidFill>
                <a:latin typeface="Comic Sans MS" panose="030F0702030302020204" pitchFamily="66" charset="0"/>
              </a:rPr>
              <a:t>Türk kadınına 3. TBMM tarafından 3 Nisan 1930’da kabul edilen bir yasa ile Belediye Seçimlerine katılma hakkı tanınmıştır.</a:t>
            </a:r>
          </a:p>
          <a:p>
            <a:pPr eaLnBrk="1" hangingPunct="1"/>
            <a:r>
              <a:rPr lang="tr-TR" b="1">
                <a:solidFill>
                  <a:srgbClr val="660066"/>
                </a:solidFill>
                <a:latin typeface="Comic Sans MS" panose="030F0702030302020204" pitchFamily="66" charset="0"/>
              </a:rPr>
              <a:t>1931 yılında da Türk kadını ilk kez tıp dünyasında varlığını göstermiş ve ilk kadın cerrahımız çalışmaya başlamıştır.</a:t>
            </a:r>
            <a:r>
              <a:rPr lang="tr-TR">
                <a:solidFill>
                  <a:srgbClr val="660066"/>
                </a:solidFill>
              </a:rPr>
              <a:t> </a:t>
            </a:r>
          </a:p>
        </p:txBody>
      </p:sp>
    </p:spTree>
    <p:extLst>
      <p:ext uri="{BB962C8B-B14F-4D97-AF65-F5344CB8AC3E}">
        <p14:creationId xmlns:p14="http://schemas.microsoft.com/office/powerpoint/2010/main" val="279229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768" decel="100000"/>
                                        <p:tgtEl>
                                          <p:spTgt spid="74754"/>
                                        </p:tgtEl>
                                      </p:cBhvr>
                                    </p:animEffect>
                                    <p:animScale>
                                      <p:cBhvr>
                                        <p:cTn id="8" dur="768" decel="100000"/>
                                        <p:tgtEl>
                                          <p:spTgt spid="74754"/>
                                        </p:tgtEl>
                                      </p:cBhvr>
                                      <p:from x="10000" y="10000"/>
                                      <p:to x="200000" y="450000"/>
                                    </p:animScale>
                                    <p:animScale>
                                      <p:cBhvr>
                                        <p:cTn id="9" dur="1230" accel="100000" fill="hold">
                                          <p:stCondLst>
                                            <p:cond delay="768"/>
                                          </p:stCondLst>
                                        </p:cTn>
                                        <p:tgtEl>
                                          <p:spTgt spid="74754"/>
                                        </p:tgtEl>
                                      </p:cBhvr>
                                      <p:from x="200000" y="450000"/>
                                      <p:to x="100000" y="100000"/>
                                    </p:animScale>
                                    <p:set>
                                      <p:cBhvr>
                                        <p:cTn id="10" dur="768" fill="hold"/>
                                        <p:tgtEl>
                                          <p:spTgt spid="74754"/>
                                        </p:tgtEl>
                                        <p:attrNameLst>
                                          <p:attrName>ppt_x</p:attrName>
                                        </p:attrNameLst>
                                      </p:cBhvr>
                                      <p:to>
                                        <p:strVal val="(0.5)"/>
                                      </p:to>
                                    </p:set>
                                    <p:anim from="(0.5)" to="(#ppt_x)" calcmode="lin" valueType="num">
                                      <p:cBhvr>
                                        <p:cTn id="11" dur="1230" accel="100000" fill="hold">
                                          <p:stCondLst>
                                            <p:cond delay="768"/>
                                          </p:stCondLst>
                                        </p:cTn>
                                        <p:tgtEl>
                                          <p:spTgt spid="74754"/>
                                        </p:tgtEl>
                                        <p:attrNameLst>
                                          <p:attrName>ppt_x</p:attrName>
                                        </p:attrNameLst>
                                      </p:cBhvr>
                                    </p:anim>
                                    <p:set>
                                      <p:cBhvr>
                                        <p:cTn id="12" dur="768" fill="hold"/>
                                        <p:tgtEl>
                                          <p:spTgt spid="74754"/>
                                        </p:tgtEl>
                                        <p:attrNameLst>
                                          <p:attrName>ppt_y</p:attrName>
                                        </p:attrNameLst>
                                      </p:cBhvr>
                                      <p:to>
                                        <p:strVal val="(#ppt_y+0.4)"/>
                                      </p:to>
                                    </p:set>
                                    <p:anim from="(#ppt_y+0.4)" to="(#ppt_y)" calcmode="lin" valueType="num">
                                      <p:cBhvr>
                                        <p:cTn id="13" dur="1230" accel="100000" fill="hold">
                                          <p:stCondLst>
                                            <p:cond delay="768"/>
                                          </p:stCondLst>
                                        </p:cTn>
                                        <p:tgtEl>
                                          <p:spTgt spid="7475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4755">
                                            <p:txEl>
                                              <p:pRg st="0" end="0"/>
                                            </p:txEl>
                                          </p:spTgt>
                                        </p:tgtEl>
                                        <p:attrNameLst>
                                          <p:attrName>style.visibility</p:attrName>
                                        </p:attrNameLst>
                                      </p:cBhvr>
                                      <p:to>
                                        <p:strVal val="visible"/>
                                      </p:to>
                                    </p:set>
                                    <p:anim calcmode="lin" valueType="num">
                                      <p:cBhvr>
                                        <p:cTn id="18" dur="500" fill="hold"/>
                                        <p:tgtEl>
                                          <p:spTgt spid="7475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475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475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4755">
                                            <p:txEl>
                                              <p:pRg st="1" end="1"/>
                                            </p:txEl>
                                          </p:spTgt>
                                        </p:tgtEl>
                                        <p:attrNameLst>
                                          <p:attrName>style.visibility</p:attrName>
                                        </p:attrNameLst>
                                      </p:cBhvr>
                                      <p:to>
                                        <p:strVal val="visible"/>
                                      </p:to>
                                    </p:set>
                                    <p:anim calcmode="lin" valueType="num">
                                      <p:cBhvr>
                                        <p:cTn id="25" dur="500" fill="hold"/>
                                        <p:tgtEl>
                                          <p:spTgt spid="7475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475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7475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4755">
                                            <p:txEl>
                                              <p:pRg st="2" end="2"/>
                                            </p:txEl>
                                          </p:spTgt>
                                        </p:tgtEl>
                                        <p:attrNameLst>
                                          <p:attrName>style.visibility</p:attrName>
                                        </p:attrNameLst>
                                      </p:cBhvr>
                                      <p:to>
                                        <p:strVal val="visible"/>
                                      </p:to>
                                    </p:set>
                                    <p:anim calcmode="lin" valueType="num">
                                      <p:cBhvr>
                                        <p:cTn id="32" dur="500" fill="hold"/>
                                        <p:tgtEl>
                                          <p:spTgt spid="7475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4755">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4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endParaRPr lang="tr-TR" smtClean="0"/>
          </a:p>
        </p:txBody>
      </p:sp>
      <p:sp>
        <p:nvSpPr>
          <p:cNvPr id="75779" name="Rectangle 3"/>
          <p:cNvSpPr>
            <a:spLocks noGrp="1" noChangeArrowheads="1"/>
          </p:cNvSpPr>
          <p:nvPr>
            <p:ph type="body" idx="1"/>
          </p:nvPr>
        </p:nvSpPr>
        <p:spPr>
          <a:xfrm>
            <a:off x="1992313" y="1700214"/>
            <a:ext cx="8229600" cy="4471987"/>
          </a:xfrm>
        </p:spPr>
        <p:txBody>
          <a:bodyPr/>
          <a:lstStyle/>
          <a:p>
            <a:pPr eaLnBrk="1" hangingPunct="1">
              <a:lnSpc>
                <a:spcPct val="90000"/>
              </a:lnSpc>
            </a:pPr>
            <a:r>
              <a:rPr lang="tr-TR" b="1" smtClean="0">
                <a:solidFill>
                  <a:srgbClr val="660066"/>
                </a:solidFill>
                <a:latin typeface="Comic Sans MS" panose="030F0702030302020204" pitchFamily="66" charset="0"/>
              </a:rPr>
              <a:t>4.TBMM tarafından 26 ekim 1932’de kabul edilen bir yasa ile Türk kadınına muhtar, köy ihtiyar kurulu üyeliğine seçilme ve seçme hakkı tanınmıştır.</a:t>
            </a:r>
          </a:p>
          <a:p>
            <a:pPr eaLnBrk="1" hangingPunct="1">
              <a:lnSpc>
                <a:spcPct val="90000"/>
              </a:lnSpc>
            </a:pPr>
            <a:r>
              <a:rPr lang="tr-TR" b="1" smtClean="0">
                <a:solidFill>
                  <a:srgbClr val="660066"/>
                </a:solidFill>
                <a:latin typeface="Comic Sans MS" panose="030F0702030302020204" pitchFamily="66" charset="0"/>
              </a:rPr>
              <a:t>8 Ekim 1934’de kabul edilen başka bir yasa ile kadın erkek eşitliği alanında bütün haklar, “kadınlara milletvekili seçme ve seçilme hakkı” ‘nın verilmesi ile verilmil oluyordu.</a:t>
            </a:r>
          </a:p>
        </p:txBody>
      </p:sp>
    </p:spTree>
    <p:extLst>
      <p:ext uri="{BB962C8B-B14F-4D97-AF65-F5344CB8AC3E}">
        <p14:creationId xmlns:p14="http://schemas.microsoft.com/office/powerpoint/2010/main" val="2533072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768" decel="100000"/>
                                        <p:tgtEl>
                                          <p:spTgt spid="75778"/>
                                        </p:tgtEl>
                                      </p:cBhvr>
                                    </p:animEffect>
                                    <p:animScale>
                                      <p:cBhvr>
                                        <p:cTn id="8" dur="768" decel="100000"/>
                                        <p:tgtEl>
                                          <p:spTgt spid="75778"/>
                                        </p:tgtEl>
                                      </p:cBhvr>
                                      <p:from x="10000" y="10000"/>
                                      <p:to x="200000" y="450000"/>
                                    </p:animScale>
                                    <p:animScale>
                                      <p:cBhvr>
                                        <p:cTn id="9" dur="1230" accel="100000" fill="hold">
                                          <p:stCondLst>
                                            <p:cond delay="768"/>
                                          </p:stCondLst>
                                        </p:cTn>
                                        <p:tgtEl>
                                          <p:spTgt spid="75778"/>
                                        </p:tgtEl>
                                      </p:cBhvr>
                                      <p:from x="200000" y="450000"/>
                                      <p:to x="100000" y="100000"/>
                                    </p:animScale>
                                    <p:set>
                                      <p:cBhvr>
                                        <p:cTn id="10" dur="768" fill="hold"/>
                                        <p:tgtEl>
                                          <p:spTgt spid="75778"/>
                                        </p:tgtEl>
                                        <p:attrNameLst>
                                          <p:attrName>ppt_x</p:attrName>
                                        </p:attrNameLst>
                                      </p:cBhvr>
                                      <p:to>
                                        <p:strVal val="(0.5)"/>
                                      </p:to>
                                    </p:set>
                                    <p:anim from="(0.5)" to="(#ppt_x)" calcmode="lin" valueType="num">
                                      <p:cBhvr>
                                        <p:cTn id="11" dur="1230" accel="100000" fill="hold">
                                          <p:stCondLst>
                                            <p:cond delay="768"/>
                                          </p:stCondLst>
                                        </p:cTn>
                                        <p:tgtEl>
                                          <p:spTgt spid="75778"/>
                                        </p:tgtEl>
                                        <p:attrNameLst>
                                          <p:attrName>ppt_x</p:attrName>
                                        </p:attrNameLst>
                                      </p:cBhvr>
                                    </p:anim>
                                    <p:set>
                                      <p:cBhvr>
                                        <p:cTn id="12" dur="768" fill="hold"/>
                                        <p:tgtEl>
                                          <p:spTgt spid="75778"/>
                                        </p:tgtEl>
                                        <p:attrNameLst>
                                          <p:attrName>ppt_y</p:attrName>
                                        </p:attrNameLst>
                                      </p:cBhvr>
                                      <p:to>
                                        <p:strVal val="(#ppt_y+0.4)"/>
                                      </p:to>
                                    </p:set>
                                    <p:anim from="(#ppt_y+0.4)" to="(#ppt_y)" calcmode="lin" valueType="num">
                                      <p:cBhvr>
                                        <p:cTn id="13" dur="1230" accel="100000" fill="hold">
                                          <p:stCondLst>
                                            <p:cond delay="768"/>
                                          </p:stCondLst>
                                        </p:cTn>
                                        <p:tgtEl>
                                          <p:spTgt spid="7577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5779">
                                            <p:txEl>
                                              <p:pRg st="0" end="0"/>
                                            </p:txEl>
                                          </p:spTgt>
                                        </p:tgtEl>
                                        <p:attrNameLst>
                                          <p:attrName>style.visibility</p:attrName>
                                        </p:attrNameLst>
                                      </p:cBhvr>
                                      <p:to>
                                        <p:strVal val="visible"/>
                                      </p:to>
                                    </p:set>
                                    <p:anim calcmode="lin" valueType="num">
                                      <p:cBhvr>
                                        <p:cTn id="18" dur="500" fill="hold"/>
                                        <p:tgtEl>
                                          <p:spTgt spid="7577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577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577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5779">
                                            <p:txEl>
                                              <p:pRg st="1" end="1"/>
                                            </p:txEl>
                                          </p:spTgt>
                                        </p:tgtEl>
                                        <p:attrNameLst>
                                          <p:attrName>style.visibility</p:attrName>
                                        </p:attrNameLst>
                                      </p:cBhvr>
                                      <p:to>
                                        <p:strVal val="visible"/>
                                      </p:to>
                                    </p:set>
                                    <p:anim calcmode="lin" valueType="num">
                                      <p:cBhvr>
                                        <p:cTn id="25" dur="500" fill="hold"/>
                                        <p:tgtEl>
                                          <p:spTgt spid="7577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577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757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tr-TR" smtClean="0"/>
          </a:p>
        </p:txBody>
      </p:sp>
      <p:sp>
        <p:nvSpPr>
          <p:cNvPr id="76803" name="Rectangle 3"/>
          <p:cNvSpPr>
            <a:spLocks noGrp="1" noChangeArrowheads="1"/>
          </p:cNvSpPr>
          <p:nvPr>
            <p:ph type="body" idx="1"/>
          </p:nvPr>
        </p:nvSpPr>
        <p:spPr/>
        <p:txBody>
          <a:bodyPr/>
          <a:lstStyle/>
          <a:p>
            <a:pPr eaLnBrk="1" hangingPunct="1">
              <a:buFont typeface="Wingdings" panose="05000000000000000000" pitchFamily="2" charset="2"/>
              <a:buNone/>
            </a:pPr>
            <a:r>
              <a:rPr lang="tr-TR" b="1">
                <a:solidFill>
                  <a:srgbClr val="660066"/>
                </a:solidFill>
                <a:latin typeface="Comic Sans MS" panose="030F0702030302020204" pitchFamily="66" charset="0"/>
              </a:rPr>
              <a:t>Atatürk Cumhuriyet’in ilanından 9 ay önce</a:t>
            </a:r>
          </a:p>
          <a:p>
            <a:pPr eaLnBrk="1" hangingPunct="1">
              <a:buFont typeface="Wingdings" panose="05000000000000000000" pitchFamily="2" charset="2"/>
              <a:buNone/>
            </a:pPr>
            <a:r>
              <a:rPr lang="tr-TR" b="1">
                <a:solidFill>
                  <a:srgbClr val="660066"/>
                </a:solidFill>
                <a:latin typeface="Comic Sans MS" panose="030F0702030302020204" pitchFamily="66" charset="0"/>
              </a:rPr>
              <a:t>Şubat 1923’te şöyle demiştir:</a:t>
            </a:r>
          </a:p>
          <a:p>
            <a:pPr eaLnBrk="1" hangingPunct="1">
              <a:buFont typeface="Wingdings" panose="05000000000000000000" pitchFamily="2" charset="2"/>
              <a:buNone/>
            </a:pPr>
            <a:endParaRPr lang="tr-TR"/>
          </a:p>
          <a:p>
            <a:pPr eaLnBrk="1" hangingPunct="1">
              <a:buFont typeface="Wingdings" panose="05000000000000000000" pitchFamily="2" charset="2"/>
              <a:buNone/>
            </a:pPr>
            <a:r>
              <a:rPr lang="tr-TR" b="1">
                <a:solidFill>
                  <a:srgbClr val="660066"/>
                </a:solidFill>
                <a:latin typeface="Comic Sans MS" panose="030F0702030302020204" pitchFamily="66" charset="0"/>
              </a:rPr>
              <a:t>  </a:t>
            </a:r>
            <a:r>
              <a:rPr lang="tr-TR" b="1" i="1">
                <a:solidFill>
                  <a:srgbClr val="660066"/>
                </a:solidFill>
                <a:latin typeface="Comic Sans MS" panose="030F0702030302020204" pitchFamily="66" charset="0"/>
              </a:rPr>
              <a:t>“Bizim sosyal toplumumuzun başarısızlığının sebebi, kadınlarımıza karşı gösterdiğimiz ilgisizlikten ileri gelmektedir”</a:t>
            </a:r>
          </a:p>
        </p:txBody>
      </p:sp>
    </p:spTree>
    <p:extLst>
      <p:ext uri="{BB962C8B-B14F-4D97-AF65-F5344CB8AC3E}">
        <p14:creationId xmlns:p14="http://schemas.microsoft.com/office/powerpoint/2010/main" val="1134391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768" decel="100000"/>
                                        <p:tgtEl>
                                          <p:spTgt spid="76802"/>
                                        </p:tgtEl>
                                      </p:cBhvr>
                                    </p:animEffect>
                                    <p:animScale>
                                      <p:cBhvr>
                                        <p:cTn id="8" dur="768" decel="100000"/>
                                        <p:tgtEl>
                                          <p:spTgt spid="76802"/>
                                        </p:tgtEl>
                                      </p:cBhvr>
                                      <p:from x="10000" y="10000"/>
                                      <p:to x="200000" y="450000"/>
                                    </p:animScale>
                                    <p:animScale>
                                      <p:cBhvr>
                                        <p:cTn id="9" dur="1230" accel="100000" fill="hold">
                                          <p:stCondLst>
                                            <p:cond delay="768"/>
                                          </p:stCondLst>
                                        </p:cTn>
                                        <p:tgtEl>
                                          <p:spTgt spid="76802"/>
                                        </p:tgtEl>
                                      </p:cBhvr>
                                      <p:from x="200000" y="450000"/>
                                      <p:to x="100000" y="100000"/>
                                    </p:animScale>
                                    <p:set>
                                      <p:cBhvr>
                                        <p:cTn id="10" dur="768" fill="hold"/>
                                        <p:tgtEl>
                                          <p:spTgt spid="76802"/>
                                        </p:tgtEl>
                                        <p:attrNameLst>
                                          <p:attrName>ppt_x</p:attrName>
                                        </p:attrNameLst>
                                      </p:cBhvr>
                                      <p:to>
                                        <p:strVal val="(0.5)"/>
                                      </p:to>
                                    </p:set>
                                    <p:anim from="(0.5)" to="(#ppt_x)" calcmode="lin" valueType="num">
                                      <p:cBhvr>
                                        <p:cTn id="11" dur="1230" accel="100000" fill="hold">
                                          <p:stCondLst>
                                            <p:cond delay="768"/>
                                          </p:stCondLst>
                                        </p:cTn>
                                        <p:tgtEl>
                                          <p:spTgt spid="76802"/>
                                        </p:tgtEl>
                                        <p:attrNameLst>
                                          <p:attrName>ppt_x</p:attrName>
                                        </p:attrNameLst>
                                      </p:cBhvr>
                                    </p:anim>
                                    <p:set>
                                      <p:cBhvr>
                                        <p:cTn id="12" dur="768" fill="hold"/>
                                        <p:tgtEl>
                                          <p:spTgt spid="76802"/>
                                        </p:tgtEl>
                                        <p:attrNameLst>
                                          <p:attrName>ppt_y</p:attrName>
                                        </p:attrNameLst>
                                      </p:cBhvr>
                                      <p:to>
                                        <p:strVal val="(#ppt_y+0.4)"/>
                                      </p:to>
                                    </p:set>
                                    <p:anim from="(#ppt_y+0.4)" to="(#ppt_y)" calcmode="lin" valueType="num">
                                      <p:cBhvr>
                                        <p:cTn id="13" dur="1230" accel="100000" fill="hold">
                                          <p:stCondLst>
                                            <p:cond delay="768"/>
                                          </p:stCondLst>
                                        </p:cTn>
                                        <p:tgtEl>
                                          <p:spTgt spid="7680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6803">
                                            <p:txEl>
                                              <p:pRg st="0" end="0"/>
                                            </p:txEl>
                                          </p:spTgt>
                                        </p:tgtEl>
                                        <p:attrNameLst>
                                          <p:attrName>style.visibility</p:attrName>
                                        </p:attrNameLst>
                                      </p:cBhvr>
                                      <p:to>
                                        <p:strVal val="visible"/>
                                      </p:to>
                                    </p:set>
                                    <p:anim calcmode="lin" valueType="num">
                                      <p:cBhvr>
                                        <p:cTn id="18" dur="500" fill="hold"/>
                                        <p:tgtEl>
                                          <p:spTgt spid="7680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680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680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6803">
                                            <p:txEl>
                                              <p:pRg st="1" end="1"/>
                                            </p:txEl>
                                          </p:spTgt>
                                        </p:tgtEl>
                                        <p:attrNameLst>
                                          <p:attrName>style.visibility</p:attrName>
                                        </p:attrNameLst>
                                      </p:cBhvr>
                                      <p:to>
                                        <p:strVal val="visible"/>
                                      </p:to>
                                    </p:set>
                                    <p:anim calcmode="lin" valueType="num">
                                      <p:cBhvr>
                                        <p:cTn id="25" dur="500" fill="hold"/>
                                        <p:tgtEl>
                                          <p:spTgt spid="7680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680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7680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6803">
                                            <p:txEl>
                                              <p:pRg st="3" end="3"/>
                                            </p:txEl>
                                          </p:spTgt>
                                        </p:tgtEl>
                                        <p:attrNameLst>
                                          <p:attrName>style.visibility</p:attrName>
                                        </p:attrNameLst>
                                      </p:cBhvr>
                                      <p:to>
                                        <p:strVal val="visible"/>
                                      </p:to>
                                    </p:set>
                                    <p:anim calcmode="lin" valueType="num">
                                      <p:cBhvr>
                                        <p:cTn id="32" dur="500" fill="hold"/>
                                        <p:tgtEl>
                                          <p:spTgt spid="7680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7680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76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endParaRPr lang="tr-TR" smtClean="0"/>
          </a:p>
        </p:txBody>
      </p:sp>
      <p:sp>
        <p:nvSpPr>
          <p:cNvPr id="77827" name="Rectangle 3"/>
          <p:cNvSpPr>
            <a:spLocks noGrp="1" noChangeArrowheads="1"/>
          </p:cNvSpPr>
          <p:nvPr>
            <p:ph type="body" idx="1"/>
          </p:nvPr>
        </p:nvSpPr>
        <p:spPr>
          <a:xfrm>
            <a:off x="1992313" y="1052514"/>
            <a:ext cx="8229600" cy="5102225"/>
          </a:xfrm>
        </p:spPr>
        <p:txBody>
          <a:bodyPr/>
          <a:lstStyle/>
          <a:p>
            <a:pPr eaLnBrk="1" hangingPunct="1"/>
            <a:r>
              <a:rPr lang="tr-TR" b="1" smtClean="0">
                <a:solidFill>
                  <a:srgbClr val="660066"/>
                </a:solidFill>
                <a:latin typeface="Comic Sans MS" panose="030F0702030302020204" pitchFamily="66" charset="0"/>
              </a:rPr>
              <a:t>İtalya’da kadınlar ancak 1948 yılında seçimlere girebilmişlerdir.</a:t>
            </a:r>
          </a:p>
          <a:p>
            <a:pPr eaLnBrk="1" hangingPunct="1"/>
            <a:r>
              <a:rPr lang="tr-TR" b="1" smtClean="0">
                <a:solidFill>
                  <a:srgbClr val="660066"/>
                </a:solidFill>
                <a:latin typeface="Comic Sans MS" panose="030F0702030302020204" pitchFamily="66" charset="0"/>
              </a:rPr>
              <a:t>Japon kadınları ise seçim haklarını ancak 1950’de alabilmişlerdir.</a:t>
            </a:r>
          </a:p>
          <a:p>
            <a:pPr eaLnBrk="1" hangingPunct="1"/>
            <a:r>
              <a:rPr lang="tr-TR" b="1" smtClean="0">
                <a:solidFill>
                  <a:srgbClr val="660066"/>
                </a:solidFill>
                <a:latin typeface="Comic Sans MS" panose="030F0702030302020204" pitchFamily="66" charset="0"/>
              </a:rPr>
              <a:t>Medeni Kanunu aldığımız İsviçre’de ise kadınlar haklarını 1971 yılına kadar alamamışlardır.</a:t>
            </a:r>
          </a:p>
          <a:p>
            <a:pPr eaLnBrk="1" hangingPunct="1"/>
            <a:r>
              <a:rPr lang="tr-TR" b="1" smtClean="0">
                <a:solidFill>
                  <a:srgbClr val="660066"/>
                </a:solidFill>
                <a:latin typeface="Comic Sans MS" panose="030F0702030302020204" pitchFamily="66" charset="0"/>
              </a:rPr>
              <a:t>Türk kadınına ise 1935 yılında seçme ve seçilme hakkı tanınmıştır.</a:t>
            </a:r>
          </a:p>
        </p:txBody>
      </p:sp>
    </p:spTree>
    <p:extLst>
      <p:ext uri="{BB962C8B-B14F-4D97-AF65-F5344CB8AC3E}">
        <p14:creationId xmlns:p14="http://schemas.microsoft.com/office/powerpoint/2010/main" val="57274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77826"/>
                                        </p:tgtEl>
                                        <p:attrNameLst>
                                          <p:attrName>style.visibility</p:attrName>
                                        </p:attrNameLst>
                                      </p:cBhvr>
                                      <p:to>
                                        <p:strVal val="visible"/>
                                      </p:to>
                                    </p:set>
                                    <p:animEffect transition="in" filter="fade">
                                      <p:cBhvr>
                                        <p:cTn id="7" dur="768" decel="100000"/>
                                        <p:tgtEl>
                                          <p:spTgt spid="77826"/>
                                        </p:tgtEl>
                                      </p:cBhvr>
                                    </p:animEffect>
                                    <p:animScale>
                                      <p:cBhvr>
                                        <p:cTn id="8" dur="768" decel="100000"/>
                                        <p:tgtEl>
                                          <p:spTgt spid="77826"/>
                                        </p:tgtEl>
                                      </p:cBhvr>
                                      <p:from x="10000" y="10000"/>
                                      <p:to x="200000" y="450000"/>
                                    </p:animScale>
                                    <p:animScale>
                                      <p:cBhvr>
                                        <p:cTn id="9" dur="1230" accel="100000" fill="hold">
                                          <p:stCondLst>
                                            <p:cond delay="768"/>
                                          </p:stCondLst>
                                        </p:cTn>
                                        <p:tgtEl>
                                          <p:spTgt spid="77826"/>
                                        </p:tgtEl>
                                      </p:cBhvr>
                                      <p:from x="200000" y="450000"/>
                                      <p:to x="100000" y="100000"/>
                                    </p:animScale>
                                    <p:set>
                                      <p:cBhvr>
                                        <p:cTn id="10" dur="768" fill="hold"/>
                                        <p:tgtEl>
                                          <p:spTgt spid="77826"/>
                                        </p:tgtEl>
                                        <p:attrNameLst>
                                          <p:attrName>ppt_x</p:attrName>
                                        </p:attrNameLst>
                                      </p:cBhvr>
                                      <p:to>
                                        <p:strVal val="(0.5)"/>
                                      </p:to>
                                    </p:set>
                                    <p:anim from="(0.5)" to="(#ppt_x)" calcmode="lin" valueType="num">
                                      <p:cBhvr>
                                        <p:cTn id="11" dur="1230" accel="100000" fill="hold">
                                          <p:stCondLst>
                                            <p:cond delay="768"/>
                                          </p:stCondLst>
                                        </p:cTn>
                                        <p:tgtEl>
                                          <p:spTgt spid="77826"/>
                                        </p:tgtEl>
                                        <p:attrNameLst>
                                          <p:attrName>ppt_x</p:attrName>
                                        </p:attrNameLst>
                                      </p:cBhvr>
                                    </p:anim>
                                    <p:set>
                                      <p:cBhvr>
                                        <p:cTn id="12" dur="768" fill="hold"/>
                                        <p:tgtEl>
                                          <p:spTgt spid="77826"/>
                                        </p:tgtEl>
                                        <p:attrNameLst>
                                          <p:attrName>ppt_y</p:attrName>
                                        </p:attrNameLst>
                                      </p:cBhvr>
                                      <p:to>
                                        <p:strVal val="(#ppt_y+0.4)"/>
                                      </p:to>
                                    </p:set>
                                    <p:anim from="(#ppt_y+0.4)" to="(#ppt_y)" calcmode="lin" valueType="num">
                                      <p:cBhvr>
                                        <p:cTn id="13" dur="1230" accel="100000" fill="hold">
                                          <p:stCondLst>
                                            <p:cond delay="768"/>
                                          </p:stCondLst>
                                        </p:cTn>
                                        <p:tgtEl>
                                          <p:spTgt spid="778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7827">
                                            <p:txEl>
                                              <p:pRg st="0" end="0"/>
                                            </p:txEl>
                                          </p:spTgt>
                                        </p:tgtEl>
                                        <p:attrNameLst>
                                          <p:attrName>style.visibility</p:attrName>
                                        </p:attrNameLst>
                                      </p:cBhvr>
                                      <p:to>
                                        <p:strVal val="visible"/>
                                      </p:to>
                                    </p:set>
                                    <p:anim calcmode="lin" valueType="num">
                                      <p:cBhvr>
                                        <p:cTn id="18" dur="500" fill="hold"/>
                                        <p:tgtEl>
                                          <p:spTgt spid="778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78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782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7827">
                                            <p:txEl>
                                              <p:pRg st="1" end="1"/>
                                            </p:txEl>
                                          </p:spTgt>
                                        </p:tgtEl>
                                        <p:attrNameLst>
                                          <p:attrName>style.visibility</p:attrName>
                                        </p:attrNameLst>
                                      </p:cBhvr>
                                      <p:to>
                                        <p:strVal val="visible"/>
                                      </p:to>
                                    </p:set>
                                    <p:anim calcmode="lin" valueType="num">
                                      <p:cBhvr>
                                        <p:cTn id="25" dur="500" fill="hold"/>
                                        <p:tgtEl>
                                          <p:spTgt spid="7782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782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7782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7827">
                                            <p:txEl>
                                              <p:pRg st="2" end="2"/>
                                            </p:txEl>
                                          </p:spTgt>
                                        </p:tgtEl>
                                        <p:attrNameLst>
                                          <p:attrName>style.visibility</p:attrName>
                                        </p:attrNameLst>
                                      </p:cBhvr>
                                      <p:to>
                                        <p:strVal val="visible"/>
                                      </p:to>
                                    </p:set>
                                    <p:anim calcmode="lin" valueType="num">
                                      <p:cBhvr>
                                        <p:cTn id="32" dur="500" fill="hold"/>
                                        <p:tgtEl>
                                          <p:spTgt spid="7782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782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7827">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7827">
                                            <p:txEl>
                                              <p:pRg st="3" end="3"/>
                                            </p:txEl>
                                          </p:spTgt>
                                        </p:tgtEl>
                                        <p:attrNameLst>
                                          <p:attrName>style.visibility</p:attrName>
                                        </p:attrNameLst>
                                      </p:cBhvr>
                                      <p:to>
                                        <p:strVal val="visible"/>
                                      </p:to>
                                    </p:set>
                                    <p:anim calcmode="lin" valueType="num">
                                      <p:cBhvr>
                                        <p:cTn id="39" dur="500" fill="hold"/>
                                        <p:tgtEl>
                                          <p:spTgt spid="7782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77827">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endParaRPr lang="tr-TR" smtClean="0"/>
          </a:p>
        </p:txBody>
      </p:sp>
      <p:sp>
        <p:nvSpPr>
          <p:cNvPr id="78851" name="Rectangle 3"/>
          <p:cNvSpPr>
            <a:spLocks noGrp="1" noChangeArrowheads="1"/>
          </p:cNvSpPr>
          <p:nvPr>
            <p:ph type="body" idx="1"/>
          </p:nvPr>
        </p:nvSpPr>
        <p:spPr>
          <a:xfrm>
            <a:off x="1992313" y="2781301"/>
            <a:ext cx="8229600" cy="2600325"/>
          </a:xfrm>
        </p:spPr>
        <p:txBody>
          <a:bodyPr/>
          <a:lstStyle/>
          <a:p>
            <a:pPr eaLnBrk="1" hangingPunct="1">
              <a:buFont typeface="Wingdings" panose="05000000000000000000" pitchFamily="2" charset="2"/>
              <a:buNone/>
            </a:pPr>
            <a:r>
              <a:rPr lang="tr-TR" b="1" smtClean="0">
                <a:solidFill>
                  <a:srgbClr val="660066"/>
                </a:solidFill>
                <a:latin typeface="Comic Sans MS" panose="030F0702030302020204" pitchFamily="66" charset="0"/>
              </a:rPr>
              <a:t>   </a:t>
            </a:r>
            <a:r>
              <a:rPr lang="tr-TR" sz="3600" b="1">
                <a:solidFill>
                  <a:srgbClr val="660066"/>
                </a:solidFill>
                <a:latin typeface="Comic Sans MS" panose="030F0702030302020204" pitchFamily="66" charset="0"/>
              </a:rPr>
              <a:t>1935 yılı seçimlerinde ilk kez seçilme hakkını da kullanan Türk kadını, TBMM’ye 18 kadın milletvekili ile girmiştir. </a:t>
            </a:r>
          </a:p>
        </p:txBody>
      </p:sp>
    </p:spTree>
    <p:extLst>
      <p:ext uri="{BB962C8B-B14F-4D97-AF65-F5344CB8AC3E}">
        <p14:creationId xmlns:p14="http://schemas.microsoft.com/office/powerpoint/2010/main" val="3385552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768" decel="100000"/>
                                        <p:tgtEl>
                                          <p:spTgt spid="78850"/>
                                        </p:tgtEl>
                                      </p:cBhvr>
                                    </p:animEffect>
                                    <p:animScale>
                                      <p:cBhvr>
                                        <p:cTn id="8" dur="768" decel="100000"/>
                                        <p:tgtEl>
                                          <p:spTgt spid="78850"/>
                                        </p:tgtEl>
                                      </p:cBhvr>
                                      <p:from x="10000" y="10000"/>
                                      <p:to x="200000" y="450000"/>
                                    </p:animScale>
                                    <p:animScale>
                                      <p:cBhvr>
                                        <p:cTn id="9" dur="1230" accel="100000" fill="hold">
                                          <p:stCondLst>
                                            <p:cond delay="768"/>
                                          </p:stCondLst>
                                        </p:cTn>
                                        <p:tgtEl>
                                          <p:spTgt spid="78850"/>
                                        </p:tgtEl>
                                      </p:cBhvr>
                                      <p:from x="200000" y="450000"/>
                                      <p:to x="100000" y="100000"/>
                                    </p:animScale>
                                    <p:set>
                                      <p:cBhvr>
                                        <p:cTn id="10" dur="768" fill="hold"/>
                                        <p:tgtEl>
                                          <p:spTgt spid="78850"/>
                                        </p:tgtEl>
                                        <p:attrNameLst>
                                          <p:attrName>ppt_x</p:attrName>
                                        </p:attrNameLst>
                                      </p:cBhvr>
                                      <p:to>
                                        <p:strVal val="(0.5)"/>
                                      </p:to>
                                    </p:set>
                                    <p:anim from="(0.5)" to="(#ppt_x)" calcmode="lin" valueType="num">
                                      <p:cBhvr>
                                        <p:cTn id="11" dur="1230" accel="100000" fill="hold">
                                          <p:stCondLst>
                                            <p:cond delay="768"/>
                                          </p:stCondLst>
                                        </p:cTn>
                                        <p:tgtEl>
                                          <p:spTgt spid="78850"/>
                                        </p:tgtEl>
                                        <p:attrNameLst>
                                          <p:attrName>ppt_x</p:attrName>
                                        </p:attrNameLst>
                                      </p:cBhvr>
                                    </p:anim>
                                    <p:set>
                                      <p:cBhvr>
                                        <p:cTn id="12" dur="768" fill="hold"/>
                                        <p:tgtEl>
                                          <p:spTgt spid="78850"/>
                                        </p:tgtEl>
                                        <p:attrNameLst>
                                          <p:attrName>ppt_y</p:attrName>
                                        </p:attrNameLst>
                                      </p:cBhvr>
                                      <p:to>
                                        <p:strVal val="(#ppt_y+0.4)"/>
                                      </p:to>
                                    </p:set>
                                    <p:anim from="(#ppt_y+0.4)" to="(#ppt_y)" calcmode="lin" valueType="num">
                                      <p:cBhvr>
                                        <p:cTn id="13" dur="1230" accel="100000" fill="hold">
                                          <p:stCondLst>
                                            <p:cond delay="768"/>
                                          </p:stCondLst>
                                        </p:cTn>
                                        <p:tgtEl>
                                          <p:spTgt spid="7885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8851">
                                            <p:txEl>
                                              <p:pRg st="0" end="0"/>
                                            </p:txEl>
                                          </p:spTgt>
                                        </p:tgtEl>
                                        <p:attrNameLst>
                                          <p:attrName>style.visibility</p:attrName>
                                        </p:attrNameLst>
                                      </p:cBhvr>
                                      <p:to>
                                        <p:strVal val="visible"/>
                                      </p:to>
                                    </p:set>
                                    <p:anim calcmode="lin" valueType="num">
                                      <p:cBhvr>
                                        <p:cTn id="18" dur="500" fill="hold"/>
                                        <p:tgtEl>
                                          <p:spTgt spid="7885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885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8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endParaRPr lang="tr-TR" smtClean="0"/>
          </a:p>
        </p:txBody>
      </p:sp>
      <p:sp>
        <p:nvSpPr>
          <p:cNvPr id="79875" name="Rectangle 3"/>
          <p:cNvSpPr>
            <a:spLocks noGrp="1" noChangeArrowheads="1"/>
          </p:cNvSpPr>
          <p:nvPr>
            <p:ph type="body" idx="1"/>
          </p:nvPr>
        </p:nvSpPr>
        <p:spPr>
          <a:xfrm>
            <a:off x="1992313" y="2276475"/>
            <a:ext cx="8229600" cy="1879600"/>
          </a:xfrm>
        </p:spPr>
        <p:txBody>
          <a:bodyPr>
            <a:normAutofit fontScale="92500"/>
          </a:bodyPr>
          <a:lstStyle/>
          <a:p>
            <a:pPr eaLnBrk="1" hangingPunct="1">
              <a:buFont typeface="Wingdings" panose="05000000000000000000" pitchFamily="2" charset="2"/>
              <a:buNone/>
              <a:defRPr/>
            </a:pPr>
            <a:r>
              <a:rPr lang="tr-TR" sz="4000" b="1" i="1">
                <a:solidFill>
                  <a:srgbClr val="3333FF"/>
                </a:solidFill>
                <a:effectLst>
                  <a:outerShdw blurRad="38100" dist="38100" dir="2700000" algn="tl">
                    <a:srgbClr val="000000"/>
                  </a:outerShdw>
                </a:effectLst>
                <a:latin typeface="Comic Sans MS" pitchFamily="66" charset="0"/>
              </a:rPr>
              <a:t>   Ne mutlu bir Atatürk yetiştiren Türk kadınına, ne mutlu O’na sahip olan Türk Milletine…</a:t>
            </a:r>
          </a:p>
        </p:txBody>
      </p:sp>
    </p:spTree>
    <p:extLst>
      <p:ext uri="{BB962C8B-B14F-4D97-AF65-F5344CB8AC3E}">
        <p14:creationId xmlns:p14="http://schemas.microsoft.com/office/powerpoint/2010/main" val="284832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79874"/>
                                        </p:tgtEl>
                                        <p:attrNameLst>
                                          <p:attrName>style.visibility</p:attrName>
                                        </p:attrNameLst>
                                      </p:cBhvr>
                                      <p:to>
                                        <p:strVal val="visible"/>
                                      </p:to>
                                    </p:set>
                                    <p:anim calcmode="lin" valueType="num">
                                      <p:cBhvr>
                                        <p:cTn id="7" dur="500" fill="hold"/>
                                        <p:tgtEl>
                                          <p:spTgt spid="79874"/>
                                        </p:tgtEl>
                                        <p:attrNameLst>
                                          <p:attrName>ppt_w</p:attrName>
                                        </p:attrNameLst>
                                      </p:cBhvr>
                                      <p:tavLst>
                                        <p:tav tm="0">
                                          <p:val>
                                            <p:fltVal val="0"/>
                                          </p:val>
                                        </p:tav>
                                        <p:tav tm="100000">
                                          <p:val>
                                            <p:strVal val="#ppt_w"/>
                                          </p:val>
                                        </p:tav>
                                      </p:tavLst>
                                    </p:anim>
                                    <p:anim calcmode="lin" valueType="num">
                                      <p:cBhvr>
                                        <p:cTn id="8" dur="500" fill="hold"/>
                                        <p:tgtEl>
                                          <p:spTgt spid="79874"/>
                                        </p:tgtEl>
                                        <p:attrNameLst>
                                          <p:attrName>ppt_h</p:attrName>
                                        </p:attrNameLst>
                                      </p:cBhvr>
                                      <p:tavLst>
                                        <p:tav tm="0">
                                          <p:val>
                                            <p:fltVal val="0"/>
                                          </p:val>
                                        </p:tav>
                                        <p:tav tm="100000">
                                          <p:val>
                                            <p:strVal val="#ppt_h"/>
                                          </p:val>
                                        </p:tav>
                                      </p:tavLst>
                                    </p:anim>
                                    <p:anim calcmode="lin" valueType="num">
                                      <p:cBhvr>
                                        <p:cTn id="9" dur="500" fill="hold"/>
                                        <p:tgtEl>
                                          <p:spTgt spid="79874"/>
                                        </p:tgtEl>
                                        <p:attrNameLst>
                                          <p:attrName>style.rotation</p:attrName>
                                        </p:attrNameLst>
                                      </p:cBhvr>
                                      <p:tavLst>
                                        <p:tav tm="0">
                                          <p:val>
                                            <p:fltVal val="360"/>
                                          </p:val>
                                        </p:tav>
                                        <p:tav tm="100000">
                                          <p:val>
                                            <p:fltVal val="0"/>
                                          </p:val>
                                        </p:tav>
                                      </p:tavLst>
                                    </p:anim>
                                    <p:animEffect transition="in" filter="fade">
                                      <p:cBhvr>
                                        <p:cTn id="10" dur="500"/>
                                        <p:tgtEl>
                                          <p:spTgt spid="798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79875">
                                            <p:txEl>
                                              <p:pRg st="0" end="0"/>
                                            </p:txEl>
                                          </p:spTgt>
                                        </p:tgtEl>
                                        <p:attrNameLst>
                                          <p:attrName>style.visibility</p:attrName>
                                        </p:attrNameLst>
                                      </p:cBhvr>
                                      <p:to>
                                        <p:strVal val="visible"/>
                                      </p:to>
                                    </p:set>
                                    <p:anim calcmode="lin" valueType="num">
                                      <p:cBhvr>
                                        <p:cTn id="15" dur="500" fill="hold"/>
                                        <p:tgtEl>
                                          <p:spTgt spid="7987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987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7987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79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tr-TR" sz="3800" b="1" i="1">
                <a:solidFill>
                  <a:srgbClr val="660066"/>
                </a:solidFill>
                <a:latin typeface="Comic Sans MS" panose="030F0702030302020204" pitchFamily="66" charset="0"/>
              </a:rPr>
              <a:t>Dünya genelinde kadınların yaşadığı olumsuzluklar…</a:t>
            </a:r>
          </a:p>
        </p:txBody>
      </p:sp>
      <p:sp>
        <p:nvSpPr>
          <p:cNvPr id="70659" name="Rectangle 3"/>
          <p:cNvSpPr>
            <a:spLocks noGrp="1" noChangeArrowheads="1"/>
          </p:cNvSpPr>
          <p:nvPr>
            <p:ph type="body" idx="1"/>
          </p:nvPr>
        </p:nvSpPr>
        <p:spPr>
          <a:xfrm>
            <a:off x="1992313" y="2133600"/>
            <a:ext cx="8229600" cy="3886200"/>
          </a:xfrm>
        </p:spPr>
        <p:txBody>
          <a:bodyPr/>
          <a:lstStyle/>
          <a:p>
            <a:pPr eaLnBrk="1" hangingPunct="1"/>
            <a:r>
              <a:rPr lang="tr-TR" b="1">
                <a:solidFill>
                  <a:srgbClr val="660066"/>
                </a:solidFill>
                <a:latin typeface="Comic Sans MS" panose="030F0702030302020204" pitchFamily="66" charset="0"/>
              </a:rPr>
              <a:t>Kadınlara karşı şiddet dünyada en yaygın ancak en az cezalandırılan suçtur.</a:t>
            </a:r>
          </a:p>
          <a:p>
            <a:pPr eaLnBrk="1" hangingPunct="1"/>
            <a:r>
              <a:rPr lang="tr-TR" b="1">
                <a:solidFill>
                  <a:srgbClr val="660066"/>
                </a:solidFill>
                <a:latin typeface="Comic Sans MS" panose="030F0702030302020204" pitchFamily="66" charset="0"/>
              </a:rPr>
              <a:t>Tahminlere göre 113 ile 200 milyon arasında kadın demografik olarak “ kayıp” (yok) görünmektedir.</a:t>
            </a:r>
          </a:p>
          <a:p>
            <a:pPr eaLnBrk="1" hangingPunct="1"/>
            <a:r>
              <a:rPr lang="tr-TR" b="1">
                <a:solidFill>
                  <a:srgbClr val="660066"/>
                </a:solidFill>
                <a:latin typeface="Comic Sans MS" panose="030F0702030302020204" pitchFamily="66" charset="0"/>
              </a:rPr>
              <a:t>Fuhuşa zorlanan yada bunun için satılan kadınların sayısı yılda 700 bin ile 4 milyar arasındadır.</a:t>
            </a:r>
          </a:p>
        </p:txBody>
      </p:sp>
    </p:spTree>
    <p:extLst>
      <p:ext uri="{BB962C8B-B14F-4D97-AF65-F5344CB8AC3E}">
        <p14:creationId xmlns:p14="http://schemas.microsoft.com/office/powerpoint/2010/main" val="2721953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768" decel="100000"/>
                                        <p:tgtEl>
                                          <p:spTgt spid="70658"/>
                                        </p:tgtEl>
                                      </p:cBhvr>
                                    </p:animEffect>
                                    <p:animScale>
                                      <p:cBhvr>
                                        <p:cTn id="8" dur="768" decel="100000"/>
                                        <p:tgtEl>
                                          <p:spTgt spid="70658"/>
                                        </p:tgtEl>
                                      </p:cBhvr>
                                      <p:from x="10000" y="10000"/>
                                      <p:to x="200000" y="450000"/>
                                    </p:animScale>
                                    <p:animScale>
                                      <p:cBhvr>
                                        <p:cTn id="9" dur="1230" accel="100000" fill="hold">
                                          <p:stCondLst>
                                            <p:cond delay="768"/>
                                          </p:stCondLst>
                                        </p:cTn>
                                        <p:tgtEl>
                                          <p:spTgt spid="70658"/>
                                        </p:tgtEl>
                                      </p:cBhvr>
                                      <p:from x="200000" y="450000"/>
                                      <p:to x="100000" y="100000"/>
                                    </p:animScale>
                                    <p:set>
                                      <p:cBhvr>
                                        <p:cTn id="10" dur="768" fill="hold"/>
                                        <p:tgtEl>
                                          <p:spTgt spid="70658"/>
                                        </p:tgtEl>
                                        <p:attrNameLst>
                                          <p:attrName>ppt_x</p:attrName>
                                        </p:attrNameLst>
                                      </p:cBhvr>
                                      <p:to>
                                        <p:strVal val="(0.5)"/>
                                      </p:to>
                                    </p:set>
                                    <p:anim from="(0.5)" to="(#ppt_x)" calcmode="lin" valueType="num">
                                      <p:cBhvr>
                                        <p:cTn id="11" dur="1230" accel="100000" fill="hold">
                                          <p:stCondLst>
                                            <p:cond delay="768"/>
                                          </p:stCondLst>
                                        </p:cTn>
                                        <p:tgtEl>
                                          <p:spTgt spid="70658"/>
                                        </p:tgtEl>
                                        <p:attrNameLst>
                                          <p:attrName>ppt_x</p:attrName>
                                        </p:attrNameLst>
                                      </p:cBhvr>
                                    </p:anim>
                                    <p:set>
                                      <p:cBhvr>
                                        <p:cTn id="12" dur="768" fill="hold"/>
                                        <p:tgtEl>
                                          <p:spTgt spid="70658"/>
                                        </p:tgtEl>
                                        <p:attrNameLst>
                                          <p:attrName>ppt_y</p:attrName>
                                        </p:attrNameLst>
                                      </p:cBhvr>
                                      <p:to>
                                        <p:strVal val="(#ppt_y+0.4)"/>
                                      </p:to>
                                    </p:set>
                                    <p:anim from="(#ppt_y+0.4)" to="(#ppt_y)" calcmode="lin" valueType="num">
                                      <p:cBhvr>
                                        <p:cTn id="13" dur="1230" accel="100000" fill="hold">
                                          <p:stCondLst>
                                            <p:cond delay="768"/>
                                          </p:stCondLst>
                                        </p:cTn>
                                        <p:tgtEl>
                                          <p:spTgt spid="7065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0659">
                                            <p:txEl>
                                              <p:pRg st="0" end="0"/>
                                            </p:txEl>
                                          </p:spTgt>
                                        </p:tgtEl>
                                        <p:attrNameLst>
                                          <p:attrName>style.visibility</p:attrName>
                                        </p:attrNameLst>
                                      </p:cBhvr>
                                      <p:to>
                                        <p:strVal val="visible"/>
                                      </p:to>
                                    </p:set>
                                    <p:anim calcmode="lin" valueType="num">
                                      <p:cBhvr>
                                        <p:cTn id="18" dur="500" fill="hold"/>
                                        <p:tgtEl>
                                          <p:spTgt spid="7065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065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065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0659">
                                            <p:txEl>
                                              <p:pRg st="1" end="1"/>
                                            </p:txEl>
                                          </p:spTgt>
                                        </p:tgtEl>
                                        <p:attrNameLst>
                                          <p:attrName>style.visibility</p:attrName>
                                        </p:attrNameLst>
                                      </p:cBhvr>
                                      <p:to>
                                        <p:strVal val="visible"/>
                                      </p:to>
                                    </p:set>
                                    <p:anim calcmode="lin" valueType="num">
                                      <p:cBhvr>
                                        <p:cTn id="25" dur="500" fill="hold"/>
                                        <p:tgtEl>
                                          <p:spTgt spid="7065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065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70659">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0659">
                                            <p:txEl>
                                              <p:pRg st="2" end="2"/>
                                            </p:txEl>
                                          </p:spTgt>
                                        </p:tgtEl>
                                        <p:attrNameLst>
                                          <p:attrName>style.visibility</p:attrName>
                                        </p:attrNameLst>
                                      </p:cBhvr>
                                      <p:to>
                                        <p:strVal val="visible"/>
                                      </p:to>
                                    </p:set>
                                    <p:anim calcmode="lin" valueType="num">
                                      <p:cBhvr>
                                        <p:cTn id="32" dur="500" fill="hold"/>
                                        <p:tgtEl>
                                          <p:spTgt spid="7065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065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1992313" y="620713"/>
            <a:ext cx="8229600" cy="5688012"/>
          </a:xfrm>
        </p:spPr>
        <p:txBody>
          <a:bodyPr/>
          <a:lstStyle/>
          <a:p>
            <a:pPr eaLnBrk="1" hangingPunct="1">
              <a:lnSpc>
                <a:spcPct val="90000"/>
              </a:lnSpc>
            </a:pPr>
            <a:r>
              <a:rPr lang="tr-TR" b="1" smtClean="0">
                <a:solidFill>
                  <a:srgbClr val="660066"/>
                </a:solidFill>
                <a:latin typeface="Comic Sans MS" panose="030F0702030302020204" pitchFamily="66" charset="0"/>
              </a:rPr>
              <a:t>Küresel olarak, 15 ile 45 yaş arası kadınlar, kanser, sıtma, trafik kazaları ve savaşlardan daha ziyade, erkek şiddetinin sonucu hayatını kaybetmekte veya sakatlanmaktadır.</a:t>
            </a:r>
          </a:p>
          <a:p>
            <a:pPr eaLnBrk="1" hangingPunct="1">
              <a:lnSpc>
                <a:spcPct val="90000"/>
              </a:lnSpc>
            </a:pPr>
            <a:r>
              <a:rPr lang="tr-TR" b="1" smtClean="0">
                <a:solidFill>
                  <a:srgbClr val="660066"/>
                </a:solidFill>
                <a:latin typeface="Comic Sans MS" panose="030F0702030302020204" pitchFamily="66" charset="0"/>
              </a:rPr>
              <a:t>En az 3 kadından biri dövülmekte, cinsel ilişkiye zorlanmakta ya da hayatı boyunca başka bir türlü suistimal edilmektedir.</a:t>
            </a:r>
          </a:p>
          <a:p>
            <a:pPr eaLnBrk="1" hangingPunct="1">
              <a:lnSpc>
                <a:spcPct val="90000"/>
              </a:lnSpc>
            </a:pPr>
            <a:r>
              <a:rPr lang="tr-TR" b="1" smtClean="0">
                <a:solidFill>
                  <a:srgbClr val="660066"/>
                </a:solidFill>
                <a:latin typeface="Comic Sans MS" panose="030F0702030302020204" pitchFamily="66" charset="0"/>
              </a:rPr>
              <a:t>Sistematik tecavüz yeryüzünde birçok çatışmalarda bir terör silahı olarak kullanılmaktadır.</a:t>
            </a:r>
          </a:p>
        </p:txBody>
      </p:sp>
    </p:spTree>
    <p:extLst>
      <p:ext uri="{BB962C8B-B14F-4D97-AF65-F5344CB8AC3E}">
        <p14:creationId xmlns:p14="http://schemas.microsoft.com/office/powerpoint/2010/main" val="2614989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p:cTn id="7" dur="500" fill="hold"/>
                                        <p:tgtEl>
                                          <p:spTgt spid="716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68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16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1683">
                                            <p:txEl>
                                              <p:pRg st="1" end="1"/>
                                            </p:txEl>
                                          </p:spTgt>
                                        </p:tgtEl>
                                        <p:attrNameLst>
                                          <p:attrName>style.visibility</p:attrName>
                                        </p:attrNameLst>
                                      </p:cBhvr>
                                      <p:to>
                                        <p:strVal val="visible"/>
                                      </p:to>
                                    </p:set>
                                    <p:anim calcmode="lin" valueType="num">
                                      <p:cBhvr>
                                        <p:cTn id="14" dur="500" fill="hold"/>
                                        <p:tgtEl>
                                          <p:spTgt spid="7168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168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168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1683">
                                            <p:txEl>
                                              <p:pRg st="2" end="2"/>
                                            </p:txEl>
                                          </p:spTgt>
                                        </p:tgtEl>
                                        <p:attrNameLst>
                                          <p:attrName>style.visibility</p:attrName>
                                        </p:attrNameLst>
                                      </p:cBhvr>
                                      <p:to>
                                        <p:strVal val="visible"/>
                                      </p:to>
                                    </p:set>
                                    <p:anim calcmode="lin" valueType="num">
                                      <p:cBhvr>
                                        <p:cTn id="21" dur="500" fill="hold"/>
                                        <p:tgtEl>
                                          <p:spTgt spid="7168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168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body" idx="4294967295"/>
          </p:nvPr>
        </p:nvSpPr>
        <p:spPr>
          <a:xfrm>
            <a:off x="869133" y="1267485"/>
            <a:ext cx="9798867" cy="3874883"/>
          </a:xfrm>
        </p:spPr>
        <p:style>
          <a:lnRef idx="1">
            <a:schemeClr val="accent1"/>
          </a:lnRef>
          <a:fillRef idx="2">
            <a:schemeClr val="accent1"/>
          </a:fillRef>
          <a:effectRef idx="1">
            <a:schemeClr val="accent1"/>
          </a:effectRef>
          <a:fontRef idx="minor">
            <a:schemeClr val="dk1"/>
          </a:fontRef>
        </p:style>
        <p:txBody>
          <a:bodyPr>
            <a:normAutofit/>
          </a:bodyPr>
          <a:lstStyle/>
          <a:p>
            <a:pPr algn="ctr" eaLnBrk="1" hangingPunct="1">
              <a:buFont typeface="Wingdings" panose="05000000000000000000" pitchFamily="2" charset="2"/>
              <a:buNone/>
            </a:pPr>
            <a:r>
              <a:rPr lang="tr-TR" sz="4400" dirty="0">
                <a:solidFill>
                  <a:srgbClr val="660066"/>
                </a:solidFill>
              </a:rPr>
              <a:t>    </a:t>
            </a:r>
            <a:endParaRPr lang="tr-TR" sz="4400" dirty="0" smtClean="0">
              <a:solidFill>
                <a:srgbClr val="660066"/>
              </a:solidFill>
            </a:endParaRPr>
          </a:p>
          <a:p>
            <a:pPr algn="ctr" eaLnBrk="1" hangingPunct="1">
              <a:buFont typeface="Wingdings" panose="05000000000000000000" pitchFamily="2" charset="2"/>
              <a:buNone/>
            </a:pPr>
            <a:r>
              <a:rPr lang="tr-TR" sz="4400" dirty="0" smtClean="0">
                <a:solidFill>
                  <a:srgbClr val="660066"/>
                </a:solidFill>
              </a:rPr>
              <a:t> </a:t>
            </a:r>
            <a:r>
              <a:rPr lang="tr-TR" sz="4400" dirty="0">
                <a:solidFill>
                  <a:srgbClr val="660066"/>
                </a:solidFill>
                <a:latin typeface="Comic Sans MS" panose="030F0702030302020204" pitchFamily="66" charset="0"/>
              </a:rPr>
              <a:t>8 Mart Dünya Kadınlar Günü, tüm dünya emekçi kadınlarının kutladığı uluslar arası bir gündür.</a:t>
            </a:r>
          </a:p>
        </p:txBody>
      </p:sp>
    </p:spTree>
    <p:extLst>
      <p:ext uri="{BB962C8B-B14F-4D97-AF65-F5344CB8AC3E}">
        <p14:creationId xmlns:p14="http://schemas.microsoft.com/office/powerpoint/2010/main" val="3945478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083">
                                            <p:bg/>
                                          </p:spTgt>
                                        </p:tgtEl>
                                        <p:attrNameLst>
                                          <p:attrName>style.visibility</p:attrName>
                                        </p:attrNameLst>
                                      </p:cBhvr>
                                      <p:to>
                                        <p:strVal val="visible"/>
                                      </p:to>
                                    </p:set>
                                    <p:anim calcmode="lin" valueType="num">
                                      <p:cBhvr>
                                        <p:cTn id="7" dur="500" fill="hold"/>
                                        <p:tgtEl>
                                          <p:spTgt spid="46083">
                                            <p:bg/>
                                          </p:spTgt>
                                        </p:tgtEl>
                                        <p:attrNameLst>
                                          <p:attrName>ppt_w</p:attrName>
                                        </p:attrNameLst>
                                      </p:cBhvr>
                                      <p:tavLst>
                                        <p:tav tm="0">
                                          <p:val>
                                            <p:fltVal val="0"/>
                                          </p:val>
                                        </p:tav>
                                        <p:tav tm="100000">
                                          <p:val>
                                            <p:strVal val="#ppt_w"/>
                                          </p:val>
                                        </p:tav>
                                      </p:tavLst>
                                    </p:anim>
                                    <p:anim calcmode="lin" valueType="num">
                                      <p:cBhvr>
                                        <p:cTn id="8" dur="500" fill="hold"/>
                                        <p:tgtEl>
                                          <p:spTgt spid="46083">
                                            <p:bg/>
                                          </p:spTgt>
                                        </p:tgtEl>
                                        <p:attrNameLst>
                                          <p:attrName>ppt_h</p:attrName>
                                        </p:attrNameLst>
                                      </p:cBhvr>
                                      <p:tavLst>
                                        <p:tav tm="0">
                                          <p:val>
                                            <p:fltVal val="0"/>
                                          </p:val>
                                        </p:tav>
                                        <p:tav tm="100000">
                                          <p:val>
                                            <p:strVal val="#ppt_h"/>
                                          </p:val>
                                        </p:tav>
                                      </p:tavLst>
                                    </p:anim>
                                    <p:animEffect transition="in" filter="fade">
                                      <p:cBhvr>
                                        <p:cTn id="9" dur="500"/>
                                        <p:tgtEl>
                                          <p:spTgt spid="4608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 calcmode="lin" valueType="num">
                                      <p:cBhvr>
                                        <p:cTn id="14"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608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608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083">
                                            <p:txEl>
                                              <p:pRg st="1" end="1"/>
                                            </p:txEl>
                                          </p:spTgt>
                                        </p:tgtEl>
                                        <p:attrNameLst>
                                          <p:attrName>style.visibility</p:attrName>
                                        </p:attrNameLst>
                                      </p:cBhvr>
                                      <p:to>
                                        <p:strVal val="visible"/>
                                      </p:to>
                                    </p:set>
                                    <p:anim calcmode="lin" valueType="num">
                                      <p:cBhvr>
                                        <p:cTn id="21" dur="5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608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tr-TR" sz="3600" b="1" i="1">
                <a:solidFill>
                  <a:srgbClr val="660066"/>
                </a:solidFill>
                <a:latin typeface="Comic Sans MS" panose="030F0702030302020204" pitchFamily="66" charset="0"/>
              </a:rPr>
              <a:t>Bunların yanında Birleşmiş Milletler tarafından yapılan bir araştırmaya göre:</a:t>
            </a:r>
          </a:p>
        </p:txBody>
      </p:sp>
      <p:sp>
        <p:nvSpPr>
          <p:cNvPr id="72707" name="Rectangle 3"/>
          <p:cNvSpPr>
            <a:spLocks noGrp="1" noChangeArrowheads="1"/>
          </p:cNvSpPr>
          <p:nvPr>
            <p:ph type="body" idx="1"/>
          </p:nvPr>
        </p:nvSpPr>
        <p:spPr>
          <a:xfrm>
            <a:off x="1992313" y="2492376"/>
            <a:ext cx="8229600" cy="3960813"/>
          </a:xfrm>
        </p:spPr>
        <p:txBody>
          <a:bodyPr/>
          <a:lstStyle/>
          <a:p>
            <a:pPr eaLnBrk="1" hangingPunct="1"/>
            <a:r>
              <a:rPr lang="tr-TR" b="1" smtClean="0">
                <a:solidFill>
                  <a:srgbClr val="660066"/>
                </a:solidFill>
                <a:latin typeface="Comic Sans MS" panose="030F0702030302020204" pitchFamily="66" charset="0"/>
              </a:rPr>
              <a:t>Dünyadaki işlerin %66’sı kadınlar tarafından görülüyor.</a:t>
            </a:r>
          </a:p>
          <a:p>
            <a:pPr eaLnBrk="1" hangingPunct="1"/>
            <a:r>
              <a:rPr lang="tr-TR" b="1" smtClean="0">
                <a:solidFill>
                  <a:srgbClr val="660066"/>
                </a:solidFill>
                <a:latin typeface="Comic Sans MS" panose="030F0702030302020204" pitchFamily="66" charset="0"/>
              </a:rPr>
              <a:t>Buna karşın kadınlar dünyadaki toplam gelirin ancak %10’una sahipler.</a:t>
            </a:r>
          </a:p>
          <a:p>
            <a:pPr eaLnBrk="1" hangingPunct="1"/>
            <a:r>
              <a:rPr lang="tr-TR" b="1" smtClean="0">
                <a:solidFill>
                  <a:srgbClr val="660066"/>
                </a:solidFill>
                <a:latin typeface="Comic Sans MS" panose="030F0702030302020204" pitchFamily="66" charset="0"/>
              </a:rPr>
              <a:t>Dünyadaki mal varlığının ise %1’ine sahipler.</a:t>
            </a:r>
          </a:p>
        </p:txBody>
      </p:sp>
    </p:spTree>
    <p:extLst>
      <p:ext uri="{BB962C8B-B14F-4D97-AF65-F5344CB8AC3E}">
        <p14:creationId xmlns:p14="http://schemas.microsoft.com/office/powerpoint/2010/main" val="662524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768" decel="100000"/>
                                        <p:tgtEl>
                                          <p:spTgt spid="72706"/>
                                        </p:tgtEl>
                                      </p:cBhvr>
                                    </p:animEffect>
                                    <p:animScale>
                                      <p:cBhvr>
                                        <p:cTn id="8" dur="768" decel="100000"/>
                                        <p:tgtEl>
                                          <p:spTgt spid="72706"/>
                                        </p:tgtEl>
                                      </p:cBhvr>
                                      <p:from x="10000" y="10000"/>
                                      <p:to x="200000" y="450000"/>
                                    </p:animScale>
                                    <p:animScale>
                                      <p:cBhvr>
                                        <p:cTn id="9" dur="1230" accel="100000" fill="hold">
                                          <p:stCondLst>
                                            <p:cond delay="768"/>
                                          </p:stCondLst>
                                        </p:cTn>
                                        <p:tgtEl>
                                          <p:spTgt spid="72706"/>
                                        </p:tgtEl>
                                      </p:cBhvr>
                                      <p:from x="200000" y="450000"/>
                                      <p:to x="100000" y="100000"/>
                                    </p:animScale>
                                    <p:set>
                                      <p:cBhvr>
                                        <p:cTn id="10" dur="768" fill="hold"/>
                                        <p:tgtEl>
                                          <p:spTgt spid="72706"/>
                                        </p:tgtEl>
                                        <p:attrNameLst>
                                          <p:attrName>ppt_x</p:attrName>
                                        </p:attrNameLst>
                                      </p:cBhvr>
                                      <p:to>
                                        <p:strVal val="(0.5)"/>
                                      </p:to>
                                    </p:set>
                                    <p:anim from="(0.5)" to="(#ppt_x)" calcmode="lin" valueType="num">
                                      <p:cBhvr>
                                        <p:cTn id="11" dur="1230" accel="100000" fill="hold">
                                          <p:stCondLst>
                                            <p:cond delay="768"/>
                                          </p:stCondLst>
                                        </p:cTn>
                                        <p:tgtEl>
                                          <p:spTgt spid="72706"/>
                                        </p:tgtEl>
                                        <p:attrNameLst>
                                          <p:attrName>ppt_x</p:attrName>
                                        </p:attrNameLst>
                                      </p:cBhvr>
                                    </p:anim>
                                    <p:set>
                                      <p:cBhvr>
                                        <p:cTn id="12" dur="768" fill="hold"/>
                                        <p:tgtEl>
                                          <p:spTgt spid="72706"/>
                                        </p:tgtEl>
                                        <p:attrNameLst>
                                          <p:attrName>ppt_y</p:attrName>
                                        </p:attrNameLst>
                                      </p:cBhvr>
                                      <p:to>
                                        <p:strVal val="(#ppt_y+0.4)"/>
                                      </p:to>
                                    </p:set>
                                    <p:anim from="(#ppt_y+0.4)" to="(#ppt_y)" calcmode="lin" valueType="num">
                                      <p:cBhvr>
                                        <p:cTn id="13" dur="1230" accel="100000" fill="hold">
                                          <p:stCondLst>
                                            <p:cond delay="768"/>
                                          </p:stCondLst>
                                        </p:cTn>
                                        <p:tgtEl>
                                          <p:spTgt spid="7270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2707">
                                            <p:txEl>
                                              <p:pRg st="0" end="0"/>
                                            </p:txEl>
                                          </p:spTgt>
                                        </p:tgtEl>
                                        <p:attrNameLst>
                                          <p:attrName>style.visibility</p:attrName>
                                        </p:attrNameLst>
                                      </p:cBhvr>
                                      <p:to>
                                        <p:strVal val="visible"/>
                                      </p:to>
                                    </p:set>
                                    <p:anim calcmode="lin" valueType="num">
                                      <p:cBhvr>
                                        <p:cTn id="18" dur="500" fill="hold"/>
                                        <p:tgtEl>
                                          <p:spTgt spid="7270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270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270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2707">
                                            <p:txEl>
                                              <p:pRg st="1" end="1"/>
                                            </p:txEl>
                                          </p:spTgt>
                                        </p:tgtEl>
                                        <p:attrNameLst>
                                          <p:attrName>style.visibility</p:attrName>
                                        </p:attrNameLst>
                                      </p:cBhvr>
                                      <p:to>
                                        <p:strVal val="visible"/>
                                      </p:to>
                                    </p:set>
                                    <p:anim calcmode="lin" valueType="num">
                                      <p:cBhvr>
                                        <p:cTn id="25" dur="500" fill="hold"/>
                                        <p:tgtEl>
                                          <p:spTgt spid="7270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270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7270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2707">
                                            <p:txEl>
                                              <p:pRg st="2" end="2"/>
                                            </p:txEl>
                                          </p:spTgt>
                                        </p:tgtEl>
                                        <p:attrNameLst>
                                          <p:attrName>style.visibility</p:attrName>
                                        </p:attrNameLst>
                                      </p:cBhvr>
                                      <p:to>
                                        <p:strVal val="visible"/>
                                      </p:to>
                                    </p:set>
                                    <p:anim calcmode="lin" valueType="num">
                                      <p:cBhvr>
                                        <p:cTn id="32" dur="500" fill="hold"/>
                                        <p:tgtEl>
                                          <p:spTgt spid="7270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270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2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tr-TR" sz="4000" b="1" i="1">
                <a:solidFill>
                  <a:srgbClr val="660066"/>
                </a:solidFill>
                <a:latin typeface="Comic Sans MS" panose="030F0702030302020204" pitchFamily="66" charset="0"/>
              </a:rPr>
              <a:t>Türkiye’deki kadınların durumuna ilişkin rakamlar:</a:t>
            </a:r>
          </a:p>
        </p:txBody>
      </p:sp>
      <p:sp>
        <p:nvSpPr>
          <p:cNvPr id="73731" name="Rectangle 3"/>
          <p:cNvSpPr>
            <a:spLocks noGrp="1" noChangeArrowheads="1"/>
          </p:cNvSpPr>
          <p:nvPr>
            <p:ph type="body" idx="1"/>
          </p:nvPr>
        </p:nvSpPr>
        <p:spPr>
          <a:xfrm>
            <a:off x="1992313" y="2133600"/>
            <a:ext cx="8229600" cy="3752850"/>
          </a:xfrm>
        </p:spPr>
        <p:txBody>
          <a:bodyPr/>
          <a:lstStyle/>
          <a:p>
            <a:pPr eaLnBrk="1" hangingPunct="1"/>
            <a:r>
              <a:rPr lang="tr-TR" b="1" smtClean="0">
                <a:solidFill>
                  <a:srgbClr val="660066"/>
                </a:solidFill>
                <a:latin typeface="Comic Sans MS" panose="030F0702030302020204" pitchFamily="66" charset="0"/>
              </a:rPr>
              <a:t>Şehirlerde evli kadınların %18’i, köylerde de %76’sı eşleri tarafından dövülüyor.</a:t>
            </a:r>
          </a:p>
          <a:p>
            <a:pPr eaLnBrk="1" hangingPunct="1"/>
            <a:r>
              <a:rPr lang="tr-TR" b="1" smtClean="0">
                <a:solidFill>
                  <a:srgbClr val="660066"/>
                </a:solidFill>
                <a:latin typeface="Comic Sans MS" panose="030F0702030302020204" pitchFamily="66" charset="0"/>
              </a:rPr>
              <a:t>Kadınların %57.7’si evliliklerinin ilk gününde şiddetle karşılaşıyor.</a:t>
            </a:r>
          </a:p>
          <a:p>
            <a:pPr eaLnBrk="1" hangingPunct="1"/>
            <a:r>
              <a:rPr lang="tr-TR" b="1" smtClean="0">
                <a:solidFill>
                  <a:srgbClr val="660066"/>
                </a:solidFill>
                <a:latin typeface="Comic Sans MS" panose="030F0702030302020204" pitchFamily="66" charset="0"/>
              </a:rPr>
              <a:t>Aile içi suçların %90’ını kadına karşı işlenen suçlar oluşturuyor.</a:t>
            </a:r>
          </a:p>
        </p:txBody>
      </p:sp>
    </p:spTree>
    <p:extLst>
      <p:ext uri="{BB962C8B-B14F-4D97-AF65-F5344CB8AC3E}">
        <p14:creationId xmlns:p14="http://schemas.microsoft.com/office/powerpoint/2010/main" val="1412519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768" decel="100000"/>
                                        <p:tgtEl>
                                          <p:spTgt spid="73730"/>
                                        </p:tgtEl>
                                      </p:cBhvr>
                                    </p:animEffect>
                                    <p:animScale>
                                      <p:cBhvr>
                                        <p:cTn id="8" dur="768" decel="100000"/>
                                        <p:tgtEl>
                                          <p:spTgt spid="73730"/>
                                        </p:tgtEl>
                                      </p:cBhvr>
                                      <p:from x="10000" y="10000"/>
                                      <p:to x="200000" y="450000"/>
                                    </p:animScale>
                                    <p:animScale>
                                      <p:cBhvr>
                                        <p:cTn id="9" dur="1230" accel="100000" fill="hold">
                                          <p:stCondLst>
                                            <p:cond delay="768"/>
                                          </p:stCondLst>
                                        </p:cTn>
                                        <p:tgtEl>
                                          <p:spTgt spid="73730"/>
                                        </p:tgtEl>
                                      </p:cBhvr>
                                      <p:from x="200000" y="450000"/>
                                      <p:to x="100000" y="100000"/>
                                    </p:animScale>
                                    <p:set>
                                      <p:cBhvr>
                                        <p:cTn id="10" dur="768" fill="hold"/>
                                        <p:tgtEl>
                                          <p:spTgt spid="73730"/>
                                        </p:tgtEl>
                                        <p:attrNameLst>
                                          <p:attrName>ppt_x</p:attrName>
                                        </p:attrNameLst>
                                      </p:cBhvr>
                                      <p:to>
                                        <p:strVal val="(0.5)"/>
                                      </p:to>
                                    </p:set>
                                    <p:anim from="(0.5)" to="(#ppt_x)" calcmode="lin" valueType="num">
                                      <p:cBhvr>
                                        <p:cTn id="11" dur="1230" accel="100000" fill="hold">
                                          <p:stCondLst>
                                            <p:cond delay="768"/>
                                          </p:stCondLst>
                                        </p:cTn>
                                        <p:tgtEl>
                                          <p:spTgt spid="73730"/>
                                        </p:tgtEl>
                                        <p:attrNameLst>
                                          <p:attrName>ppt_x</p:attrName>
                                        </p:attrNameLst>
                                      </p:cBhvr>
                                    </p:anim>
                                    <p:set>
                                      <p:cBhvr>
                                        <p:cTn id="12" dur="768" fill="hold"/>
                                        <p:tgtEl>
                                          <p:spTgt spid="73730"/>
                                        </p:tgtEl>
                                        <p:attrNameLst>
                                          <p:attrName>ppt_y</p:attrName>
                                        </p:attrNameLst>
                                      </p:cBhvr>
                                      <p:to>
                                        <p:strVal val="(#ppt_y+0.4)"/>
                                      </p:to>
                                    </p:set>
                                    <p:anim from="(#ppt_y+0.4)" to="(#ppt_y)" calcmode="lin" valueType="num">
                                      <p:cBhvr>
                                        <p:cTn id="13" dur="1230" accel="100000" fill="hold">
                                          <p:stCondLst>
                                            <p:cond delay="768"/>
                                          </p:stCondLst>
                                        </p:cTn>
                                        <p:tgtEl>
                                          <p:spTgt spid="7373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3731">
                                            <p:txEl>
                                              <p:pRg st="0" end="0"/>
                                            </p:txEl>
                                          </p:spTgt>
                                        </p:tgtEl>
                                        <p:attrNameLst>
                                          <p:attrName>style.visibility</p:attrName>
                                        </p:attrNameLst>
                                      </p:cBhvr>
                                      <p:to>
                                        <p:strVal val="visible"/>
                                      </p:to>
                                    </p:set>
                                    <p:anim calcmode="lin" valueType="num">
                                      <p:cBhvr>
                                        <p:cTn id="18" dur="500" fill="hold"/>
                                        <p:tgtEl>
                                          <p:spTgt spid="7373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373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373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3731">
                                            <p:txEl>
                                              <p:pRg st="1" end="1"/>
                                            </p:txEl>
                                          </p:spTgt>
                                        </p:tgtEl>
                                        <p:attrNameLst>
                                          <p:attrName>style.visibility</p:attrName>
                                        </p:attrNameLst>
                                      </p:cBhvr>
                                      <p:to>
                                        <p:strVal val="visible"/>
                                      </p:to>
                                    </p:set>
                                    <p:anim calcmode="lin" valueType="num">
                                      <p:cBhvr>
                                        <p:cTn id="25" dur="500" fill="hold"/>
                                        <p:tgtEl>
                                          <p:spTgt spid="7373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3731">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73731">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3731">
                                            <p:txEl>
                                              <p:pRg st="2" end="2"/>
                                            </p:txEl>
                                          </p:spTgt>
                                        </p:tgtEl>
                                        <p:attrNameLst>
                                          <p:attrName>style.visibility</p:attrName>
                                        </p:attrNameLst>
                                      </p:cBhvr>
                                      <p:to>
                                        <p:strVal val="visible"/>
                                      </p:to>
                                    </p:set>
                                    <p:anim calcmode="lin" valueType="num">
                                      <p:cBhvr>
                                        <p:cTn id="32" dur="500" fill="hold"/>
                                        <p:tgtEl>
                                          <p:spTgt spid="73731">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3731">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37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65125"/>
            <a:ext cx="10515600" cy="5811838"/>
          </a:xfrm>
        </p:spPr>
        <p:txBody>
          <a:bodyPr>
            <a:normAutofit/>
          </a:bodyPr>
          <a:lstStyle/>
          <a:p>
            <a:r>
              <a:rPr lang="en-US" sz="4400" dirty="0"/>
              <a:t>Ş</a:t>
            </a:r>
            <a:r>
              <a:rPr lang="da-DK" sz="4400" dirty="0" err="1"/>
              <a:t>iddet</a:t>
            </a:r>
            <a:r>
              <a:rPr lang="da-DK" sz="4400" dirty="0"/>
              <a:t> T</a:t>
            </a:r>
            <a:r>
              <a:rPr lang="en-US" sz="4400" dirty="0" err="1"/>
              <a:t>ürk</a:t>
            </a:r>
            <a:r>
              <a:rPr lang="en-US" sz="4400" dirty="0"/>
              <a:t> </a:t>
            </a:r>
            <a:r>
              <a:rPr lang="en-US" sz="4400" dirty="0" err="1"/>
              <a:t>Dil</a:t>
            </a:r>
            <a:r>
              <a:rPr lang="en-US" sz="4400" dirty="0"/>
              <a:t> </a:t>
            </a:r>
            <a:r>
              <a:rPr lang="en-US" sz="4400" dirty="0" err="1"/>
              <a:t>Kurumu</a:t>
            </a:r>
            <a:r>
              <a:rPr lang="en-US" sz="4400" dirty="0"/>
              <a:t> </a:t>
            </a:r>
            <a:r>
              <a:rPr lang="en-US" sz="4400" dirty="0" err="1"/>
              <a:t>tarafından</a:t>
            </a:r>
            <a:r>
              <a:rPr lang="en-US" sz="4400" dirty="0"/>
              <a:t>, " </a:t>
            </a:r>
            <a:r>
              <a:rPr lang="en-US" sz="4400" b="1" dirty="0" err="1"/>
              <a:t>bir</a:t>
            </a:r>
            <a:r>
              <a:rPr lang="en-US" sz="4400" b="1" dirty="0"/>
              <a:t> </a:t>
            </a:r>
            <a:r>
              <a:rPr lang="en-US" sz="4400" b="1" dirty="0" err="1"/>
              <a:t>hareketin</a:t>
            </a:r>
            <a:r>
              <a:rPr lang="en-US" sz="4400" b="1" dirty="0"/>
              <a:t>, </a:t>
            </a:r>
            <a:r>
              <a:rPr lang="en-US" sz="4400" b="1" dirty="0" err="1"/>
              <a:t>bir</a:t>
            </a:r>
            <a:r>
              <a:rPr lang="en-US" sz="4400" b="1" dirty="0"/>
              <a:t> </a:t>
            </a:r>
            <a:r>
              <a:rPr lang="en-US" sz="4400" b="1" dirty="0" err="1"/>
              <a:t>gücün</a:t>
            </a:r>
            <a:r>
              <a:rPr lang="en-US" sz="4400" b="1" dirty="0"/>
              <a:t> </a:t>
            </a:r>
            <a:r>
              <a:rPr lang="en-US" sz="4400" b="1" dirty="0" err="1"/>
              <a:t>derecesi</a:t>
            </a:r>
            <a:r>
              <a:rPr lang="en-US" sz="4400" b="1" dirty="0"/>
              <a:t>, </a:t>
            </a:r>
            <a:r>
              <a:rPr lang="en-US" sz="4400" b="1" dirty="0" err="1"/>
              <a:t>yeğinlik</a:t>
            </a:r>
            <a:r>
              <a:rPr lang="en-US" sz="4400" b="1" dirty="0"/>
              <a:t>, </a:t>
            </a:r>
            <a:r>
              <a:rPr lang="en-US" sz="4400" b="1" dirty="0" err="1"/>
              <a:t>sertlik</a:t>
            </a:r>
            <a:r>
              <a:rPr lang="en-US" sz="4400" b="1" dirty="0"/>
              <a:t>, </a:t>
            </a:r>
            <a:r>
              <a:rPr lang="en-US" sz="4400" b="1" dirty="0" err="1"/>
              <a:t>duygu</a:t>
            </a:r>
            <a:r>
              <a:rPr lang="en-US" sz="4400" b="1" dirty="0"/>
              <a:t> </a:t>
            </a:r>
            <a:r>
              <a:rPr lang="en-US" sz="4400" b="1" dirty="0" err="1"/>
              <a:t>ve</a:t>
            </a:r>
            <a:r>
              <a:rPr lang="en-US" sz="4400" b="1" dirty="0"/>
              <a:t> </a:t>
            </a:r>
            <a:r>
              <a:rPr lang="en-US" sz="4400" b="1" dirty="0" err="1"/>
              <a:t>davranıs</a:t>
            </a:r>
            <a:r>
              <a:rPr lang="en-US" sz="4400" b="1" dirty="0"/>
              <a:t>̧</a:t>
            </a:r>
            <a:r>
              <a:rPr lang="it-IT" sz="4400" b="1" dirty="0" err="1"/>
              <a:t>ta</a:t>
            </a:r>
            <a:r>
              <a:rPr lang="it-IT" sz="4400" b="1" dirty="0"/>
              <a:t> </a:t>
            </a:r>
            <a:r>
              <a:rPr lang="it-IT" sz="4400" b="1" dirty="0" err="1"/>
              <a:t>as</a:t>
            </a:r>
            <a:r>
              <a:rPr lang="en-US" sz="4400" b="1" dirty="0"/>
              <a:t>̧</a:t>
            </a:r>
            <a:r>
              <a:rPr lang="en-US" sz="4400" b="1" dirty="0" err="1"/>
              <a:t>ırılık</a:t>
            </a:r>
            <a:r>
              <a:rPr lang="en-US" sz="4400" b="1" dirty="0"/>
              <a:t>, </a:t>
            </a:r>
            <a:r>
              <a:rPr lang="en-US" sz="4400" b="1" dirty="0" err="1"/>
              <a:t>karşıt</a:t>
            </a:r>
            <a:r>
              <a:rPr lang="en-US" sz="4400" b="1" dirty="0"/>
              <a:t> g</a:t>
            </a:r>
            <a:r>
              <a:rPr lang="tr-TR" sz="4400" b="1" dirty="0"/>
              <a:t>ö</a:t>
            </a:r>
            <a:r>
              <a:rPr lang="en-US" sz="4400" b="1" dirty="0" err="1"/>
              <a:t>rüşte</a:t>
            </a:r>
            <a:r>
              <a:rPr lang="en-US" sz="4400" b="1" dirty="0"/>
              <a:t> </a:t>
            </a:r>
            <a:r>
              <a:rPr lang="en-US" sz="4400" b="1" dirty="0" err="1"/>
              <a:t>olanları</a:t>
            </a:r>
            <a:r>
              <a:rPr lang="en-US" sz="4400" b="1" dirty="0"/>
              <a:t> </a:t>
            </a:r>
            <a:r>
              <a:rPr lang="en-US" sz="4400" b="1" dirty="0" err="1"/>
              <a:t>uzlaştırma</a:t>
            </a:r>
            <a:r>
              <a:rPr lang="en-US" sz="4400" b="1" dirty="0"/>
              <a:t> </a:t>
            </a:r>
            <a:r>
              <a:rPr lang="en-US" sz="4400" b="1" dirty="0" err="1"/>
              <a:t>veya</a:t>
            </a:r>
            <a:r>
              <a:rPr lang="en-US" sz="4400" b="1" dirty="0"/>
              <a:t> </a:t>
            </a:r>
            <a:r>
              <a:rPr lang="en-US" sz="4400" b="1" dirty="0" err="1"/>
              <a:t>inandırma</a:t>
            </a:r>
            <a:r>
              <a:rPr lang="en-US" sz="4400" b="1" dirty="0"/>
              <a:t> </a:t>
            </a:r>
            <a:r>
              <a:rPr lang="en-US" sz="4400" b="1" dirty="0" err="1"/>
              <a:t>yerine</a:t>
            </a:r>
            <a:r>
              <a:rPr lang="en-US" sz="4400" b="1" dirty="0"/>
              <a:t> </a:t>
            </a:r>
            <a:r>
              <a:rPr lang="en-US" sz="4400" b="1" dirty="0" err="1"/>
              <a:t>kaba</a:t>
            </a:r>
            <a:r>
              <a:rPr lang="en-US" sz="4400" b="1" dirty="0"/>
              <a:t> </a:t>
            </a:r>
            <a:r>
              <a:rPr lang="en-US" sz="4400" b="1" dirty="0" err="1"/>
              <a:t>kuvvet</a:t>
            </a:r>
            <a:r>
              <a:rPr lang="en-US" sz="4400" b="1" dirty="0"/>
              <a:t> </a:t>
            </a:r>
            <a:r>
              <a:rPr lang="en-US" sz="4400" b="1" dirty="0" err="1"/>
              <a:t>kullanma</a:t>
            </a:r>
            <a:r>
              <a:rPr lang="en-US" sz="4400" dirty="0"/>
              <a:t>" </a:t>
            </a:r>
            <a:r>
              <a:rPr lang="en-US" sz="4400" dirty="0" err="1"/>
              <a:t>olarak</a:t>
            </a:r>
            <a:r>
              <a:rPr lang="en-US" sz="4400" dirty="0"/>
              <a:t> </a:t>
            </a:r>
            <a:r>
              <a:rPr lang="en-US" sz="4400" dirty="0" err="1"/>
              <a:t>tanımlamıştır</a:t>
            </a:r>
            <a:r>
              <a:rPr lang="en-US" sz="4400" dirty="0"/>
              <a:t> (TDK). </a:t>
            </a:r>
            <a:endParaRPr lang="en-US" sz="4400" dirty="0" smtClean="0"/>
          </a:p>
        </p:txBody>
      </p:sp>
      <p:pic>
        <p:nvPicPr>
          <p:cNvPr id="4" name="3 Resim" descr="sdas1fm0lqxx7vw4.gif"/>
          <p:cNvPicPr>
            <a:picLocks noChangeAspect="1"/>
          </p:cNvPicPr>
          <p:nvPr/>
        </p:nvPicPr>
        <p:blipFill>
          <a:blip r:embed="rId2"/>
          <a:stretch>
            <a:fillRect/>
          </a:stretch>
        </p:blipFill>
        <p:spPr>
          <a:xfrm>
            <a:off x="7926094" y="3946358"/>
            <a:ext cx="3427706" cy="251936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25939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950976"/>
            <a:ext cx="10515600" cy="5225987"/>
          </a:xfrm>
        </p:spPr>
        <p:style>
          <a:lnRef idx="3">
            <a:schemeClr val="lt1"/>
          </a:lnRef>
          <a:fillRef idx="1">
            <a:schemeClr val="accent1"/>
          </a:fillRef>
          <a:effectRef idx="1">
            <a:schemeClr val="accent1"/>
          </a:effectRef>
          <a:fontRef idx="minor">
            <a:schemeClr val="lt1"/>
          </a:fontRef>
        </p:style>
        <p:txBody>
          <a:bodyPr/>
          <a:lstStyle/>
          <a:p>
            <a:r>
              <a:rPr lang="en-US" sz="4400" dirty="0" smtClean="0"/>
              <a:t>Dünya </a:t>
            </a:r>
            <a:r>
              <a:rPr lang="en-US" sz="4400" dirty="0" err="1" smtClean="0"/>
              <a:t>Sağlık</a:t>
            </a:r>
            <a:r>
              <a:rPr lang="en-US" sz="4400" dirty="0" smtClean="0"/>
              <a:t> </a:t>
            </a:r>
            <a:r>
              <a:rPr lang="en-US" sz="4400" dirty="0" err="1" smtClean="0"/>
              <a:t>Örgütü</a:t>
            </a:r>
            <a:r>
              <a:rPr lang="en-US" sz="4400" dirty="0" smtClean="0"/>
              <a:t> (WHO) </a:t>
            </a:r>
            <a:r>
              <a:rPr lang="en-US" sz="4400" dirty="0" err="1" smtClean="0"/>
              <a:t>ise</a:t>
            </a:r>
            <a:r>
              <a:rPr lang="en-US" sz="4400" dirty="0" smtClean="0"/>
              <a:t> </a:t>
            </a:r>
            <a:r>
              <a:rPr lang="en-US" sz="4400" dirty="0" err="1" smtClean="0"/>
              <a:t>şiddeti</a:t>
            </a:r>
            <a:r>
              <a:rPr lang="en-US" sz="4400" dirty="0" smtClean="0"/>
              <a:t>, " </a:t>
            </a:r>
            <a:r>
              <a:rPr lang="en-US" sz="4400" b="1" dirty="0" err="1" smtClean="0">
                <a:solidFill>
                  <a:schemeClr val="accent2">
                    <a:lumMod val="75000"/>
                  </a:schemeClr>
                </a:solidFill>
              </a:rPr>
              <a:t>sahip</a:t>
            </a:r>
            <a:r>
              <a:rPr lang="en-US" sz="4400" b="1" dirty="0" smtClean="0">
                <a:solidFill>
                  <a:schemeClr val="accent2">
                    <a:lumMod val="75000"/>
                  </a:schemeClr>
                </a:solidFill>
              </a:rPr>
              <a:t> </a:t>
            </a:r>
            <a:r>
              <a:rPr lang="en-US" sz="4400" b="1" dirty="0" err="1" smtClean="0">
                <a:solidFill>
                  <a:schemeClr val="accent2">
                    <a:lumMod val="75000"/>
                  </a:schemeClr>
                </a:solidFill>
              </a:rPr>
              <a:t>olunan</a:t>
            </a:r>
            <a:r>
              <a:rPr lang="en-US" sz="4400" b="1" dirty="0" smtClean="0">
                <a:solidFill>
                  <a:schemeClr val="accent2">
                    <a:lumMod val="75000"/>
                  </a:schemeClr>
                </a:solidFill>
              </a:rPr>
              <a:t> </a:t>
            </a:r>
            <a:r>
              <a:rPr lang="en-US" sz="4400" b="1" dirty="0" err="1" smtClean="0">
                <a:solidFill>
                  <a:schemeClr val="accent2">
                    <a:lumMod val="75000"/>
                  </a:schemeClr>
                </a:solidFill>
              </a:rPr>
              <a:t>fiziksel</a:t>
            </a:r>
            <a:r>
              <a:rPr lang="en-US" sz="4400" b="1" dirty="0" smtClean="0">
                <a:solidFill>
                  <a:schemeClr val="accent2">
                    <a:lumMod val="75000"/>
                  </a:schemeClr>
                </a:solidFill>
              </a:rPr>
              <a:t> </a:t>
            </a:r>
            <a:r>
              <a:rPr lang="en-US" sz="4400" b="1" dirty="0" err="1" smtClean="0">
                <a:solidFill>
                  <a:schemeClr val="accent2">
                    <a:lumMod val="75000"/>
                  </a:schemeClr>
                </a:solidFill>
              </a:rPr>
              <a:t>güç</a:t>
            </a:r>
            <a:r>
              <a:rPr lang="en-US" sz="4400" b="1" dirty="0" smtClean="0">
                <a:solidFill>
                  <a:schemeClr val="accent2">
                    <a:lumMod val="75000"/>
                  </a:schemeClr>
                </a:solidFill>
              </a:rPr>
              <a:t> </a:t>
            </a:r>
            <a:r>
              <a:rPr lang="en-US" sz="4400" b="1" dirty="0" err="1" smtClean="0">
                <a:solidFill>
                  <a:schemeClr val="accent2">
                    <a:lumMod val="75000"/>
                  </a:schemeClr>
                </a:solidFill>
              </a:rPr>
              <a:t>ya</a:t>
            </a:r>
            <a:r>
              <a:rPr lang="en-US" sz="4400" b="1" dirty="0" smtClean="0">
                <a:solidFill>
                  <a:schemeClr val="accent2">
                    <a:lumMod val="75000"/>
                  </a:schemeClr>
                </a:solidFill>
              </a:rPr>
              <a:t> da </a:t>
            </a:r>
            <a:r>
              <a:rPr lang="en-US" sz="4400" b="1" dirty="0" err="1" smtClean="0">
                <a:solidFill>
                  <a:schemeClr val="accent2">
                    <a:lumMod val="75000"/>
                  </a:schemeClr>
                </a:solidFill>
              </a:rPr>
              <a:t>kudretin</a:t>
            </a:r>
            <a:r>
              <a:rPr lang="en-US" sz="4400" b="1" dirty="0" smtClean="0">
                <a:solidFill>
                  <a:schemeClr val="accent2">
                    <a:lumMod val="75000"/>
                  </a:schemeClr>
                </a:solidFill>
              </a:rPr>
              <a:t>, </a:t>
            </a:r>
            <a:r>
              <a:rPr lang="en-US" sz="4400" b="1" dirty="0" err="1" smtClean="0">
                <a:solidFill>
                  <a:schemeClr val="accent2">
                    <a:lumMod val="75000"/>
                  </a:schemeClr>
                </a:solidFill>
              </a:rPr>
              <a:t>tehdit</a:t>
            </a:r>
            <a:r>
              <a:rPr lang="en-US" sz="4400" b="1" dirty="0" smtClean="0">
                <a:solidFill>
                  <a:schemeClr val="accent2">
                    <a:lumMod val="75000"/>
                  </a:schemeClr>
                </a:solidFill>
              </a:rPr>
              <a:t> </a:t>
            </a:r>
            <a:r>
              <a:rPr lang="en-US" sz="4400" b="1" dirty="0" err="1" smtClean="0">
                <a:solidFill>
                  <a:schemeClr val="accent2">
                    <a:lumMod val="75000"/>
                  </a:schemeClr>
                </a:solidFill>
              </a:rPr>
              <a:t>yoluyla</a:t>
            </a:r>
            <a:r>
              <a:rPr lang="en-US" sz="4400" b="1" dirty="0" smtClean="0">
                <a:solidFill>
                  <a:schemeClr val="accent2">
                    <a:lumMod val="75000"/>
                  </a:schemeClr>
                </a:solidFill>
              </a:rPr>
              <a:t> </a:t>
            </a:r>
            <a:r>
              <a:rPr lang="en-US" sz="4400" b="1" dirty="0" err="1" smtClean="0">
                <a:solidFill>
                  <a:schemeClr val="accent2">
                    <a:lumMod val="75000"/>
                  </a:schemeClr>
                </a:solidFill>
              </a:rPr>
              <a:t>ya</a:t>
            </a:r>
            <a:r>
              <a:rPr lang="en-US" sz="4400" b="1" dirty="0" smtClean="0">
                <a:solidFill>
                  <a:schemeClr val="accent2">
                    <a:lumMod val="75000"/>
                  </a:schemeClr>
                </a:solidFill>
              </a:rPr>
              <a:t> da </a:t>
            </a:r>
            <a:r>
              <a:rPr lang="en-US" sz="4400" b="1" dirty="0" err="1" smtClean="0">
                <a:solidFill>
                  <a:schemeClr val="accent2">
                    <a:lumMod val="75000"/>
                  </a:schemeClr>
                </a:solidFill>
              </a:rPr>
              <a:t>doğrudan</a:t>
            </a:r>
            <a:r>
              <a:rPr lang="en-US" sz="4400" b="1" dirty="0" smtClean="0">
                <a:solidFill>
                  <a:schemeClr val="accent2">
                    <a:lumMod val="75000"/>
                  </a:schemeClr>
                </a:solidFill>
              </a:rPr>
              <a:t>, </a:t>
            </a:r>
            <a:r>
              <a:rPr lang="en-US" sz="4400" b="1" dirty="0" err="1" smtClean="0">
                <a:solidFill>
                  <a:schemeClr val="accent2">
                    <a:lumMod val="75000"/>
                  </a:schemeClr>
                </a:solidFill>
              </a:rPr>
              <a:t>kendine</a:t>
            </a:r>
            <a:r>
              <a:rPr lang="en-US" sz="4400" b="1" dirty="0" smtClean="0">
                <a:solidFill>
                  <a:schemeClr val="accent2">
                    <a:lumMod val="75000"/>
                  </a:schemeClr>
                </a:solidFill>
              </a:rPr>
              <a:t>, </a:t>
            </a:r>
            <a:r>
              <a:rPr lang="en-US" sz="4400" b="1" dirty="0" err="1" smtClean="0">
                <a:solidFill>
                  <a:schemeClr val="accent2">
                    <a:lumMod val="75000"/>
                  </a:schemeClr>
                </a:solidFill>
              </a:rPr>
              <a:t>bir</a:t>
            </a:r>
            <a:r>
              <a:rPr lang="en-US" sz="4400" b="1" dirty="0" smtClean="0">
                <a:solidFill>
                  <a:schemeClr val="accent2">
                    <a:lumMod val="75000"/>
                  </a:schemeClr>
                </a:solidFill>
              </a:rPr>
              <a:t> </a:t>
            </a:r>
            <a:r>
              <a:rPr lang="en-US" sz="4400" b="1" dirty="0" err="1" smtClean="0">
                <a:solidFill>
                  <a:schemeClr val="accent2">
                    <a:lumMod val="75000"/>
                  </a:schemeClr>
                </a:solidFill>
              </a:rPr>
              <a:t>başkasına</a:t>
            </a:r>
            <a:r>
              <a:rPr lang="en-US" sz="4400" b="1" dirty="0" smtClean="0">
                <a:solidFill>
                  <a:schemeClr val="accent2">
                    <a:lumMod val="75000"/>
                  </a:schemeClr>
                </a:solidFill>
              </a:rPr>
              <a:t>, </a:t>
            </a:r>
            <a:r>
              <a:rPr lang="en-US" sz="4400" b="1" dirty="0" err="1" smtClean="0">
                <a:solidFill>
                  <a:schemeClr val="accent2">
                    <a:lumMod val="75000"/>
                  </a:schemeClr>
                </a:solidFill>
              </a:rPr>
              <a:t>bir</a:t>
            </a:r>
            <a:r>
              <a:rPr lang="en-US" sz="4400" b="1" dirty="0" smtClean="0">
                <a:solidFill>
                  <a:schemeClr val="accent2">
                    <a:lumMod val="75000"/>
                  </a:schemeClr>
                </a:solidFill>
              </a:rPr>
              <a:t> </a:t>
            </a:r>
            <a:r>
              <a:rPr lang="en-US" sz="4400" b="1" dirty="0" err="1" smtClean="0">
                <a:solidFill>
                  <a:schemeClr val="accent2">
                    <a:lumMod val="75000"/>
                  </a:schemeClr>
                </a:solidFill>
              </a:rPr>
              <a:t>gruba</a:t>
            </a:r>
            <a:r>
              <a:rPr lang="en-US" sz="4400" b="1" dirty="0" smtClean="0">
                <a:solidFill>
                  <a:schemeClr val="accent2">
                    <a:lumMod val="75000"/>
                  </a:schemeClr>
                </a:solidFill>
              </a:rPr>
              <a:t> </a:t>
            </a:r>
            <a:r>
              <a:rPr lang="en-US" sz="4400" b="1" dirty="0" err="1" smtClean="0">
                <a:solidFill>
                  <a:schemeClr val="accent2">
                    <a:lumMod val="75000"/>
                  </a:schemeClr>
                </a:solidFill>
              </a:rPr>
              <a:t>ya</a:t>
            </a:r>
            <a:r>
              <a:rPr lang="en-US" sz="4400" b="1" dirty="0" smtClean="0">
                <a:solidFill>
                  <a:schemeClr val="accent2">
                    <a:lumMod val="75000"/>
                  </a:schemeClr>
                </a:solidFill>
              </a:rPr>
              <a:t> da </a:t>
            </a:r>
            <a:r>
              <a:rPr lang="en-US" sz="4400" b="1" dirty="0" err="1" smtClean="0">
                <a:solidFill>
                  <a:schemeClr val="accent2">
                    <a:lumMod val="75000"/>
                  </a:schemeClr>
                </a:solidFill>
              </a:rPr>
              <a:t>topluma</a:t>
            </a:r>
            <a:r>
              <a:rPr lang="en-US" sz="4400" b="1" dirty="0" smtClean="0">
                <a:solidFill>
                  <a:schemeClr val="accent2">
                    <a:lumMod val="75000"/>
                  </a:schemeClr>
                </a:solidFill>
              </a:rPr>
              <a:t> </a:t>
            </a:r>
            <a:r>
              <a:rPr lang="en-US" sz="4400" b="1" dirty="0" err="1" smtClean="0">
                <a:solidFill>
                  <a:schemeClr val="accent2">
                    <a:lumMod val="75000"/>
                  </a:schemeClr>
                </a:solidFill>
              </a:rPr>
              <a:t>karşı</a:t>
            </a:r>
            <a:r>
              <a:rPr lang="en-US" sz="4400" b="1" dirty="0" smtClean="0">
                <a:solidFill>
                  <a:schemeClr val="accent2">
                    <a:lumMod val="75000"/>
                  </a:schemeClr>
                </a:solidFill>
              </a:rPr>
              <a:t> </a:t>
            </a:r>
            <a:r>
              <a:rPr lang="en-US" sz="4400" b="1" dirty="0" err="1" smtClean="0">
                <a:solidFill>
                  <a:schemeClr val="accent2">
                    <a:lumMod val="75000"/>
                  </a:schemeClr>
                </a:solidFill>
              </a:rPr>
              <a:t>yaralanma</a:t>
            </a:r>
            <a:r>
              <a:rPr lang="en-US" sz="4400" b="1" dirty="0" smtClean="0">
                <a:solidFill>
                  <a:schemeClr val="accent2">
                    <a:lumMod val="75000"/>
                  </a:schemeClr>
                </a:solidFill>
              </a:rPr>
              <a:t>, </a:t>
            </a:r>
            <a:r>
              <a:rPr lang="tr-TR" sz="4400" b="1" dirty="0" smtClean="0">
                <a:solidFill>
                  <a:schemeClr val="accent2">
                    <a:lumMod val="75000"/>
                  </a:schemeClr>
                </a:solidFill>
              </a:rPr>
              <a:t>ö</a:t>
            </a:r>
            <a:r>
              <a:rPr lang="en-US" sz="4400" b="1" dirty="0" err="1" smtClean="0">
                <a:solidFill>
                  <a:schemeClr val="accent2">
                    <a:lumMod val="75000"/>
                  </a:schemeClr>
                </a:solidFill>
              </a:rPr>
              <a:t>lüm</a:t>
            </a:r>
            <a:r>
              <a:rPr lang="en-US" sz="4400" b="1" dirty="0" smtClean="0">
                <a:solidFill>
                  <a:schemeClr val="accent2">
                    <a:lumMod val="75000"/>
                  </a:schemeClr>
                </a:solidFill>
              </a:rPr>
              <a:t>, </a:t>
            </a:r>
            <a:r>
              <a:rPr lang="en-US" sz="4400" b="1" dirty="0" err="1" smtClean="0">
                <a:solidFill>
                  <a:schemeClr val="accent2">
                    <a:lumMod val="75000"/>
                  </a:schemeClr>
                </a:solidFill>
              </a:rPr>
              <a:t>psikolojik</a:t>
            </a:r>
            <a:r>
              <a:rPr lang="en-US" sz="4400" b="1" dirty="0" smtClean="0">
                <a:solidFill>
                  <a:schemeClr val="accent2">
                    <a:lumMod val="75000"/>
                  </a:schemeClr>
                </a:solidFill>
              </a:rPr>
              <a:t> </a:t>
            </a:r>
            <a:r>
              <a:rPr lang="en-US" sz="4400" b="1" dirty="0" err="1" smtClean="0">
                <a:solidFill>
                  <a:schemeClr val="accent2">
                    <a:lumMod val="75000"/>
                  </a:schemeClr>
                </a:solidFill>
              </a:rPr>
              <a:t>zarar</a:t>
            </a:r>
            <a:r>
              <a:rPr lang="en-US" sz="4400" b="1" dirty="0" smtClean="0">
                <a:solidFill>
                  <a:schemeClr val="accent2">
                    <a:lumMod val="75000"/>
                  </a:schemeClr>
                </a:solidFill>
              </a:rPr>
              <a:t>, </a:t>
            </a:r>
            <a:r>
              <a:rPr lang="en-US" sz="4400" b="1" dirty="0" err="1" smtClean="0">
                <a:solidFill>
                  <a:schemeClr val="accent2">
                    <a:lumMod val="75000"/>
                  </a:schemeClr>
                </a:solidFill>
              </a:rPr>
              <a:t>gelişme</a:t>
            </a:r>
            <a:r>
              <a:rPr lang="en-US" sz="4400" b="1" dirty="0" smtClean="0">
                <a:solidFill>
                  <a:schemeClr val="accent2">
                    <a:lumMod val="75000"/>
                  </a:schemeClr>
                </a:solidFill>
              </a:rPr>
              <a:t> </a:t>
            </a:r>
            <a:r>
              <a:rPr lang="en-US" sz="4400" b="1" dirty="0" err="1" smtClean="0">
                <a:solidFill>
                  <a:schemeClr val="accent2">
                    <a:lumMod val="75000"/>
                  </a:schemeClr>
                </a:solidFill>
              </a:rPr>
              <a:t>bozukluğu</a:t>
            </a:r>
            <a:r>
              <a:rPr lang="en-US" sz="4400" b="1" dirty="0" smtClean="0">
                <a:solidFill>
                  <a:schemeClr val="accent2">
                    <a:lumMod val="75000"/>
                  </a:schemeClr>
                </a:solidFill>
              </a:rPr>
              <a:t> </a:t>
            </a:r>
            <a:r>
              <a:rPr lang="en-US" sz="4400" b="1" dirty="0" err="1" smtClean="0">
                <a:solidFill>
                  <a:schemeClr val="accent2">
                    <a:lumMod val="75000"/>
                  </a:schemeClr>
                </a:solidFill>
              </a:rPr>
              <a:t>ile</a:t>
            </a:r>
            <a:r>
              <a:rPr lang="en-US" sz="4400" b="1" dirty="0" smtClean="0">
                <a:solidFill>
                  <a:schemeClr val="accent2">
                    <a:lumMod val="75000"/>
                  </a:schemeClr>
                </a:solidFill>
              </a:rPr>
              <a:t> </a:t>
            </a:r>
            <a:r>
              <a:rPr lang="en-US" sz="4400" b="1" dirty="0" err="1" smtClean="0">
                <a:solidFill>
                  <a:schemeClr val="accent2">
                    <a:lumMod val="75000"/>
                  </a:schemeClr>
                </a:solidFill>
              </a:rPr>
              <a:t>sonu</a:t>
            </a:r>
            <a:r>
              <a:rPr lang="pt-PT" sz="4400" b="1" dirty="0" smtClean="0">
                <a:solidFill>
                  <a:schemeClr val="accent2">
                    <a:lumMod val="75000"/>
                  </a:schemeClr>
                </a:solidFill>
              </a:rPr>
              <a:t>ç</a:t>
            </a:r>
            <a:r>
              <a:rPr lang="en-US" sz="4400" b="1" dirty="0" err="1" smtClean="0">
                <a:solidFill>
                  <a:schemeClr val="accent2">
                    <a:lumMod val="75000"/>
                  </a:schemeClr>
                </a:solidFill>
              </a:rPr>
              <a:t>lanan</a:t>
            </a:r>
            <a:r>
              <a:rPr lang="en-US" sz="4400" b="1" dirty="0" smtClean="0">
                <a:solidFill>
                  <a:schemeClr val="accent2">
                    <a:lumMod val="75000"/>
                  </a:schemeClr>
                </a:solidFill>
              </a:rPr>
              <a:t> </a:t>
            </a:r>
            <a:r>
              <a:rPr lang="en-US" sz="4400" b="1" dirty="0" err="1" smtClean="0">
                <a:solidFill>
                  <a:schemeClr val="accent2">
                    <a:lumMod val="75000"/>
                  </a:schemeClr>
                </a:solidFill>
              </a:rPr>
              <a:t>ya</a:t>
            </a:r>
            <a:r>
              <a:rPr lang="en-US" sz="4400" b="1" dirty="0" smtClean="0">
                <a:solidFill>
                  <a:schemeClr val="accent2">
                    <a:lumMod val="75000"/>
                  </a:schemeClr>
                </a:solidFill>
              </a:rPr>
              <a:t> da </a:t>
            </a:r>
            <a:r>
              <a:rPr lang="en-US" sz="4400" b="1" dirty="0" err="1" smtClean="0">
                <a:solidFill>
                  <a:schemeClr val="accent2">
                    <a:lumMod val="75000"/>
                  </a:schemeClr>
                </a:solidFill>
              </a:rPr>
              <a:t>sonu</a:t>
            </a:r>
            <a:r>
              <a:rPr lang="pt-PT" sz="4400" b="1" dirty="0" smtClean="0">
                <a:solidFill>
                  <a:schemeClr val="accent2">
                    <a:lumMod val="75000"/>
                  </a:schemeClr>
                </a:solidFill>
              </a:rPr>
              <a:t>ç</a:t>
            </a:r>
            <a:r>
              <a:rPr lang="en-US" sz="4400" b="1" dirty="0" err="1" smtClean="0">
                <a:solidFill>
                  <a:schemeClr val="accent2">
                    <a:lumMod val="75000"/>
                  </a:schemeClr>
                </a:solidFill>
              </a:rPr>
              <a:t>lanma</a:t>
            </a:r>
            <a:r>
              <a:rPr lang="en-US" sz="4400" b="1" dirty="0" smtClean="0">
                <a:solidFill>
                  <a:schemeClr val="accent2">
                    <a:lumMod val="75000"/>
                  </a:schemeClr>
                </a:solidFill>
              </a:rPr>
              <a:t> </a:t>
            </a:r>
            <a:r>
              <a:rPr lang="en-US" sz="4400" b="1" dirty="0" err="1" smtClean="0">
                <a:solidFill>
                  <a:schemeClr val="accent2">
                    <a:lumMod val="75000"/>
                  </a:schemeClr>
                </a:solidFill>
              </a:rPr>
              <a:t>olasılığı</a:t>
            </a:r>
            <a:r>
              <a:rPr lang="en-US" sz="4400" b="1" dirty="0" smtClean="0">
                <a:solidFill>
                  <a:schemeClr val="accent2">
                    <a:lumMod val="75000"/>
                  </a:schemeClr>
                </a:solidFill>
              </a:rPr>
              <a:t> </a:t>
            </a:r>
            <a:r>
              <a:rPr lang="en-US" sz="4400" b="1" dirty="0" err="1" smtClean="0">
                <a:solidFill>
                  <a:schemeClr val="accent2">
                    <a:lumMod val="75000"/>
                  </a:schemeClr>
                </a:solidFill>
              </a:rPr>
              <a:t>yüksek</a:t>
            </a:r>
            <a:r>
              <a:rPr lang="en-US" sz="4400" b="1" dirty="0" smtClean="0">
                <a:solidFill>
                  <a:schemeClr val="accent2">
                    <a:lumMod val="75000"/>
                  </a:schemeClr>
                </a:solidFill>
              </a:rPr>
              <a:t> </a:t>
            </a:r>
            <a:r>
              <a:rPr lang="en-US" sz="4400" b="1" dirty="0" err="1" smtClean="0">
                <a:solidFill>
                  <a:schemeClr val="accent2">
                    <a:lumMod val="75000"/>
                  </a:schemeClr>
                </a:solidFill>
              </a:rPr>
              <a:t>bir</a:t>
            </a:r>
            <a:r>
              <a:rPr lang="en-US" sz="4400" b="1" dirty="0" smtClean="0">
                <a:solidFill>
                  <a:schemeClr val="accent2">
                    <a:lumMod val="75000"/>
                  </a:schemeClr>
                </a:solidFill>
              </a:rPr>
              <a:t> bi</a:t>
            </a:r>
            <a:r>
              <a:rPr lang="pt-PT" sz="4400" b="1" dirty="0" smtClean="0">
                <a:solidFill>
                  <a:schemeClr val="accent2">
                    <a:lumMod val="75000"/>
                  </a:schemeClr>
                </a:solidFill>
              </a:rPr>
              <a:t>ç</a:t>
            </a:r>
            <a:r>
              <a:rPr lang="en-US" sz="4400" b="1" dirty="0" err="1" smtClean="0">
                <a:solidFill>
                  <a:schemeClr val="accent2">
                    <a:lumMod val="75000"/>
                  </a:schemeClr>
                </a:solidFill>
              </a:rPr>
              <a:t>imde</a:t>
            </a:r>
            <a:r>
              <a:rPr lang="en-US" sz="4400" b="1" dirty="0" smtClean="0">
                <a:solidFill>
                  <a:schemeClr val="accent2">
                    <a:lumMod val="75000"/>
                  </a:schemeClr>
                </a:solidFill>
              </a:rPr>
              <a:t> </a:t>
            </a:r>
            <a:r>
              <a:rPr lang="en-US" sz="4400" b="1" dirty="0" err="1" smtClean="0">
                <a:solidFill>
                  <a:schemeClr val="accent2">
                    <a:lumMod val="75000"/>
                  </a:schemeClr>
                </a:solidFill>
              </a:rPr>
              <a:t>uygulanması</a:t>
            </a:r>
            <a:r>
              <a:rPr lang="en-US" sz="4400" dirty="0" smtClean="0"/>
              <a:t>" </a:t>
            </a:r>
            <a:r>
              <a:rPr lang="en-US" sz="4400" dirty="0" err="1" smtClean="0"/>
              <a:t>olarak</a:t>
            </a:r>
            <a:r>
              <a:rPr lang="en-US" sz="4400" dirty="0" smtClean="0"/>
              <a:t> </a:t>
            </a:r>
            <a:r>
              <a:rPr lang="en-US" sz="4400" dirty="0" err="1" smtClean="0"/>
              <a:t>tanımlamıştır</a:t>
            </a:r>
            <a:r>
              <a:rPr lang="en-US" sz="4400" dirty="0" smtClean="0"/>
              <a:t> .</a:t>
            </a:r>
            <a:endParaRPr lang="tr-TR" sz="4400" dirty="0" smtClean="0"/>
          </a:p>
          <a:p>
            <a:endParaRPr lang="tr-TR" dirty="0"/>
          </a:p>
        </p:txBody>
      </p:sp>
    </p:spTree>
    <p:extLst>
      <p:ext uri="{BB962C8B-B14F-4D97-AF65-F5344CB8AC3E}">
        <p14:creationId xmlns:p14="http://schemas.microsoft.com/office/powerpoint/2010/main" val="1745589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endParaRPr lang="tr-TR"/>
          </a:p>
        </p:txBody>
      </p:sp>
      <p:sp>
        <p:nvSpPr>
          <p:cNvPr id="5" name="İçerik Yer Tutucusu 4"/>
          <p:cNvSpPr>
            <a:spLocks noGrp="1"/>
          </p:cNvSpPr>
          <p:nvPr>
            <p:ph idx="1"/>
          </p:nvPr>
        </p:nvSpPr>
        <p:spPr>
          <a:xfrm>
            <a:off x="533400" y="1690688"/>
            <a:ext cx="10820400" cy="4359256"/>
          </a:xfrm>
        </p:spPr>
        <p:txBody>
          <a:bodyPr>
            <a:noAutofit/>
          </a:bodyPr>
          <a:lstStyle/>
          <a:p>
            <a:r>
              <a:rPr lang="tr-TR" sz="4000" dirty="0"/>
              <a:t>Kadına yönelik şiddet, “</a:t>
            </a:r>
            <a:r>
              <a:rPr lang="tr-TR" sz="4000" u="sng" dirty="0"/>
              <a:t>kadınlara, yalnızca kadın oldukları için uygulanan </a:t>
            </a:r>
            <a:r>
              <a:rPr lang="tr-TR" sz="4000" dirty="0">
                <a:solidFill>
                  <a:srgbClr val="FF0000"/>
                </a:solidFill>
              </a:rPr>
              <a:t>veya kadınları etkileyen </a:t>
            </a:r>
            <a:r>
              <a:rPr lang="tr-TR" sz="4000" b="1" dirty="0">
                <a:solidFill>
                  <a:schemeClr val="accent1">
                    <a:lumMod val="60000"/>
                    <a:lumOff val="40000"/>
                  </a:schemeClr>
                </a:solidFill>
              </a:rPr>
              <a:t>cinsiyete dayalı bir ayrımcılık ile kadının insan hakları ihlaline yol açan </a:t>
            </a:r>
            <a:r>
              <a:rPr lang="tr-TR" sz="4000" dirty="0"/>
              <a:t>ve kanunda şiddet olarak tanımlanan her türlü tutum ve davranışı” ifade etmektedir </a:t>
            </a:r>
            <a:r>
              <a:rPr lang="tr-TR" sz="2400" dirty="0"/>
              <a:t>(Ailenin Korunması ve Kadına Karşı Şiddetin Önlenmesine Dair Kanun, 2012). </a:t>
            </a:r>
          </a:p>
        </p:txBody>
      </p:sp>
    </p:spTree>
    <p:extLst>
      <p:ext uri="{BB962C8B-B14F-4D97-AF65-F5344CB8AC3E}">
        <p14:creationId xmlns:p14="http://schemas.microsoft.com/office/powerpoint/2010/main" val="616895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88720"/>
            <a:ext cx="10515600" cy="4988243"/>
          </a:xfrm>
        </p:spPr>
        <p:txBody>
          <a:bodyPr>
            <a:normAutofit/>
          </a:bodyPr>
          <a:lstStyle/>
          <a:p>
            <a:r>
              <a:rPr lang="tr-TR" sz="4400" dirty="0" smtClean="0"/>
              <a:t>Dünya Sağlık Örgütü(WHO</a:t>
            </a:r>
            <a:r>
              <a:rPr lang="tr-TR" sz="4400" dirty="0"/>
              <a:t>) 2016 raporuna göre; Dünya’da </a:t>
            </a:r>
            <a:r>
              <a:rPr lang="tr-TR" sz="6000" b="1" dirty="0"/>
              <a:t>her 3 kadından 1’i </a:t>
            </a:r>
            <a:r>
              <a:rPr lang="tr-TR" sz="4400" b="1" dirty="0">
                <a:solidFill>
                  <a:srgbClr val="FF0000"/>
                </a:solidFill>
              </a:rPr>
              <a:t>partneri ya da başkaları tarafından</a:t>
            </a:r>
            <a:r>
              <a:rPr lang="tr-TR" sz="4400" dirty="0"/>
              <a:t> </a:t>
            </a:r>
            <a:r>
              <a:rPr lang="tr-TR" sz="4400" b="1" i="1" u="sng" dirty="0">
                <a:solidFill>
                  <a:srgbClr val="002060"/>
                </a:solidFill>
              </a:rPr>
              <a:t>fiziksel ya da cinsel şiddete </a:t>
            </a:r>
            <a:r>
              <a:rPr lang="tr-TR" sz="4400" dirty="0"/>
              <a:t>maruz kalmıştır. </a:t>
            </a:r>
          </a:p>
        </p:txBody>
      </p:sp>
      <p:pic>
        <p:nvPicPr>
          <p:cNvPr id="4" name="3 Resim" descr="avrupali-kadina-siddet.jpg"/>
          <p:cNvPicPr>
            <a:picLocks noChangeAspect="1"/>
          </p:cNvPicPr>
          <p:nvPr/>
        </p:nvPicPr>
        <p:blipFill>
          <a:blip r:embed="rId2"/>
          <a:stretch>
            <a:fillRect/>
          </a:stretch>
        </p:blipFill>
        <p:spPr>
          <a:xfrm>
            <a:off x="7509860" y="4246252"/>
            <a:ext cx="4429156" cy="2428868"/>
          </a:xfrm>
          <a:prstGeom prst="rect">
            <a:avLst/>
          </a:prstGeom>
        </p:spPr>
      </p:pic>
    </p:spTree>
    <p:extLst>
      <p:ext uri="{BB962C8B-B14F-4D97-AF65-F5344CB8AC3E}">
        <p14:creationId xmlns:p14="http://schemas.microsoft.com/office/powerpoint/2010/main" val="538075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tr-TR" sz="4400" dirty="0"/>
              <a:t>Kadınlara şiddet uygulayanların </a:t>
            </a:r>
            <a:r>
              <a:rPr lang="tr-TR" sz="6000" b="1" dirty="0">
                <a:solidFill>
                  <a:srgbClr val="FF0000"/>
                </a:solidFill>
              </a:rPr>
              <a:t>%38’inin partnerleri </a:t>
            </a:r>
            <a:r>
              <a:rPr lang="tr-TR" sz="4400" dirty="0"/>
              <a:t>olduğu belirtilmektedir. </a:t>
            </a:r>
            <a:endParaRPr lang="tr-TR" sz="4400" dirty="0" smtClean="0"/>
          </a:p>
          <a:p>
            <a:r>
              <a:rPr lang="tr-TR" sz="4400" dirty="0" smtClean="0"/>
              <a:t>Kadınların </a:t>
            </a:r>
            <a:r>
              <a:rPr lang="tr-TR" sz="4400" u="sng" dirty="0">
                <a:solidFill>
                  <a:schemeClr val="accent2">
                    <a:lumMod val="75000"/>
                  </a:schemeClr>
                </a:solidFill>
              </a:rPr>
              <a:t>%7’si ise partneri dışında bir birey </a:t>
            </a:r>
            <a:r>
              <a:rPr lang="tr-TR" sz="4400" dirty="0"/>
              <a:t>tarafından cinsel şiddete maruz kalmaktadır (WHO, 2016). </a:t>
            </a:r>
          </a:p>
        </p:txBody>
      </p:sp>
    </p:spTree>
    <p:extLst>
      <p:ext uri="{BB962C8B-B14F-4D97-AF65-F5344CB8AC3E}">
        <p14:creationId xmlns:p14="http://schemas.microsoft.com/office/powerpoint/2010/main" val="13652812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4000" dirty="0"/>
              <a:t>Kadına yönelik şiddet, kadının yaşamını tehdit eden ve toplumsal yaşama katılımını olumsuz etkileyen sosyal sorunlardan biri olarak tanımlanmaktadır. </a:t>
            </a:r>
            <a:endParaRPr lang="tr-TR" sz="4000" dirty="0" smtClean="0"/>
          </a:p>
        </p:txBody>
      </p:sp>
    </p:spTree>
    <p:extLst>
      <p:ext uri="{BB962C8B-B14F-4D97-AF65-F5344CB8AC3E}">
        <p14:creationId xmlns:p14="http://schemas.microsoft.com/office/powerpoint/2010/main" val="739783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Kadına Yönelik Aile İçi Şiddet Araştırması 2014 raporuna göre; </a:t>
            </a:r>
          </a:p>
        </p:txBody>
      </p:sp>
      <p:sp>
        <p:nvSpPr>
          <p:cNvPr id="3" name="İçerik Yer Tutucusu 2"/>
          <p:cNvSpPr>
            <a:spLocks noGrp="1"/>
          </p:cNvSpPr>
          <p:nvPr>
            <p:ph idx="1"/>
          </p:nvPr>
        </p:nvSpPr>
        <p:spPr/>
        <p:txBody>
          <a:bodyPr/>
          <a:lstStyle/>
          <a:p>
            <a:r>
              <a:rPr lang="tr-TR" sz="4800" b="1" dirty="0"/>
              <a:t>Ü</a:t>
            </a:r>
            <a:r>
              <a:rPr lang="tr-TR" sz="4800" b="1" dirty="0" smtClean="0"/>
              <a:t>lkemizde </a:t>
            </a:r>
            <a:r>
              <a:rPr lang="tr-TR" sz="4800" b="1" dirty="0"/>
              <a:t>kadınların </a:t>
            </a:r>
            <a:r>
              <a:rPr lang="tr-TR" sz="4800" b="1" dirty="0">
                <a:solidFill>
                  <a:schemeClr val="accent1">
                    <a:lumMod val="60000"/>
                    <a:lumOff val="40000"/>
                  </a:schemeClr>
                </a:solidFill>
              </a:rPr>
              <a:t>%44’ü duygusal</a:t>
            </a:r>
            <a:r>
              <a:rPr lang="tr-TR" sz="4800" b="1" dirty="0"/>
              <a:t>, </a:t>
            </a:r>
            <a:r>
              <a:rPr lang="tr-TR" sz="4800" b="1" dirty="0">
                <a:solidFill>
                  <a:srgbClr val="FF0000"/>
                </a:solidFill>
              </a:rPr>
              <a:t>%36’sı fiziksel,</a:t>
            </a:r>
            <a:r>
              <a:rPr lang="tr-TR" sz="4800" b="1" dirty="0"/>
              <a:t> </a:t>
            </a:r>
            <a:r>
              <a:rPr lang="tr-TR" sz="4800" b="1" dirty="0">
                <a:solidFill>
                  <a:schemeClr val="tx2">
                    <a:lumMod val="75000"/>
                  </a:schemeClr>
                </a:solidFill>
              </a:rPr>
              <a:t>%30’u ekonomik</a:t>
            </a:r>
            <a:r>
              <a:rPr lang="tr-TR" sz="4800" b="1" dirty="0"/>
              <a:t>, </a:t>
            </a:r>
            <a:r>
              <a:rPr lang="tr-TR" sz="4800" b="1" dirty="0">
                <a:solidFill>
                  <a:srgbClr val="00B0F0"/>
                </a:solidFill>
              </a:rPr>
              <a:t>%12 cinsel şiddete </a:t>
            </a:r>
            <a:r>
              <a:rPr lang="tr-TR" sz="4800" b="1" dirty="0"/>
              <a:t>maruz kalmaktadır </a:t>
            </a:r>
            <a:r>
              <a:rPr lang="tr-TR" sz="3200" dirty="0"/>
              <a:t>(Türkiye’de Kadına Yönelik Aile İçi Şiddet Araştırması, 2014). </a:t>
            </a:r>
          </a:p>
          <a:p>
            <a:endParaRPr lang="tr-TR" dirty="0"/>
          </a:p>
        </p:txBody>
      </p:sp>
    </p:spTree>
    <p:extLst>
      <p:ext uri="{BB962C8B-B14F-4D97-AF65-F5344CB8AC3E}">
        <p14:creationId xmlns:p14="http://schemas.microsoft.com/office/powerpoint/2010/main" val="557727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Kadına Yönelik Şiddetin Temel Kaynağı</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58240018"/>
              </p:ext>
            </p:extLst>
          </p:nvPr>
        </p:nvGraphicFramePr>
        <p:xfrm>
          <a:off x="838200" y="1517904"/>
          <a:ext cx="11049000" cy="50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57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tr-TR" sz="4800" b="1" i="1">
                <a:solidFill>
                  <a:srgbClr val="660066"/>
                </a:solidFill>
                <a:latin typeface="Comic Sans MS" panose="030F0702030302020204" pitchFamily="66" charset="0"/>
              </a:rPr>
              <a:t>TARİHÇE</a:t>
            </a:r>
          </a:p>
        </p:txBody>
      </p:sp>
      <p:sp>
        <p:nvSpPr>
          <p:cNvPr id="48131" name="Rectangle 3"/>
          <p:cNvSpPr>
            <a:spLocks noGrp="1" noChangeArrowheads="1"/>
          </p:cNvSpPr>
          <p:nvPr>
            <p:ph type="body" idx="1"/>
          </p:nvPr>
        </p:nvSpPr>
        <p:spPr>
          <a:xfrm>
            <a:off x="1992313" y="1916113"/>
            <a:ext cx="8229600" cy="3886200"/>
          </a:xfrm>
        </p:spPr>
        <p:txBody>
          <a:bodyPr/>
          <a:lstStyle/>
          <a:p>
            <a:pPr eaLnBrk="1" hangingPunct="1">
              <a:lnSpc>
                <a:spcPct val="90000"/>
              </a:lnSpc>
              <a:buFont typeface="Wingdings" panose="05000000000000000000" pitchFamily="2" charset="2"/>
              <a:buNone/>
            </a:pPr>
            <a:r>
              <a:rPr lang="tr-TR" b="1" smtClean="0">
                <a:solidFill>
                  <a:srgbClr val="660066"/>
                </a:solidFill>
                <a:latin typeface="Comic Sans MS" panose="030F0702030302020204" pitchFamily="66" charset="0"/>
              </a:rPr>
              <a:t>    8 Mart 1857 tarihinde Amerika Birleşik Devletleri’nin New York kentinde 40000 dokuma işçisi, daha iyi çalışma koşulları, emeklerinin karşılığında hak ettikleri ücret ve daha iyi bir yaşam istemiyle greve başlarlar ve bu grev nedeniyle 29 kadın işçi yanarak ölür…</a:t>
            </a:r>
          </a:p>
        </p:txBody>
      </p:sp>
    </p:spTree>
    <p:extLst>
      <p:ext uri="{BB962C8B-B14F-4D97-AF65-F5344CB8AC3E}">
        <p14:creationId xmlns:p14="http://schemas.microsoft.com/office/powerpoint/2010/main" val="946540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768" decel="100000"/>
                                        <p:tgtEl>
                                          <p:spTgt spid="48130"/>
                                        </p:tgtEl>
                                      </p:cBhvr>
                                    </p:animEffect>
                                    <p:animScale>
                                      <p:cBhvr>
                                        <p:cTn id="8" dur="768" decel="100000"/>
                                        <p:tgtEl>
                                          <p:spTgt spid="48130"/>
                                        </p:tgtEl>
                                      </p:cBhvr>
                                      <p:from x="10000" y="10000"/>
                                      <p:to x="200000" y="450000"/>
                                    </p:animScale>
                                    <p:animScale>
                                      <p:cBhvr>
                                        <p:cTn id="9" dur="1230" accel="100000" fill="hold">
                                          <p:stCondLst>
                                            <p:cond delay="768"/>
                                          </p:stCondLst>
                                        </p:cTn>
                                        <p:tgtEl>
                                          <p:spTgt spid="48130"/>
                                        </p:tgtEl>
                                      </p:cBhvr>
                                      <p:from x="200000" y="450000"/>
                                      <p:to x="100000" y="100000"/>
                                    </p:animScale>
                                    <p:set>
                                      <p:cBhvr>
                                        <p:cTn id="10" dur="768" fill="hold"/>
                                        <p:tgtEl>
                                          <p:spTgt spid="48130"/>
                                        </p:tgtEl>
                                        <p:attrNameLst>
                                          <p:attrName>ppt_x</p:attrName>
                                        </p:attrNameLst>
                                      </p:cBhvr>
                                      <p:to>
                                        <p:strVal val="(0.5)"/>
                                      </p:to>
                                    </p:set>
                                    <p:anim from="(0.5)" to="(#ppt_x)" calcmode="lin" valueType="num">
                                      <p:cBhvr>
                                        <p:cTn id="11" dur="1230" accel="100000" fill="hold">
                                          <p:stCondLst>
                                            <p:cond delay="768"/>
                                          </p:stCondLst>
                                        </p:cTn>
                                        <p:tgtEl>
                                          <p:spTgt spid="48130"/>
                                        </p:tgtEl>
                                        <p:attrNameLst>
                                          <p:attrName>ppt_x</p:attrName>
                                        </p:attrNameLst>
                                      </p:cBhvr>
                                    </p:anim>
                                    <p:set>
                                      <p:cBhvr>
                                        <p:cTn id="12" dur="768" fill="hold"/>
                                        <p:tgtEl>
                                          <p:spTgt spid="48130"/>
                                        </p:tgtEl>
                                        <p:attrNameLst>
                                          <p:attrName>ppt_y</p:attrName>
                                        </p:attrNameLst>
                                      </p:cBhvr>
                                      <p:to>
                                        <p:strVal val="(#ppt_y+0.4)"/>
                                      </p:to>
                                    </p:set>
                                    <p:anim from="(#ppt_y+0.4)" to="(#ppt_y)" calcmode="lin" valueType="num">
                                      <p:cBhvr>
                                        <p:cTn id="13" dur="1230" accel="100000" fill="hold">
                                          <p:stCondLst>
                                            <p:cond delay="768"/>
                                          </p:stCondLst>
                                        </p:cTn>
                                        <p:tgtEl>
                                          <p:spTgt spid="4813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8131">
                                            <p:txEl>
                                              <p:pRg st="0" end="0"/>
                                            </p:txEl>
                                          </p:spTgt>
                                        </p:tgtEl>
                                        <p:attrNameLst>
                                          <p:attrName>style.visibility</p:attrName>
                                        </p:attrNameLst>
                                      </p:cBhvr>
                                      <p:to>
                                        <p:strVal val="visible"/>
                                      </p:to>
                                    </p:set>
                                    <p:anim calcmode="lin" valueType="num">
                                      <p:cBhvr>
                                        <p:cTn id="18" dur="5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813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4400" dirty="0"/>
              <a:t>“Birçok toplum gibi bizim toplumumuzda da erkeklerin </a:t>
            </a:r>
            <a:r>
              <a:rPr lang="tr-TR" sz="4400" b="1" i="1" dirty="0">
                <a:solidFill>
                  <a:srgbClr val="FF0000"/>
                </a:solidFill>
              </a:rPr>
              <a:t>lider, kahraman, savaşçı; kadınların mal, köle gibi algılanması erkeklerin kadınlardan daha güçlü ve saygın </a:t>
            </a:r>
            <a:r>
              <a:rPr lang="tr-TR" sz="4400" dirty="0"/>
              <a:t>olarak kabul edilmesine neden olmaktadır” </a:t>
            </a:r>
          </a:p>
        </p:txBody>
      </p:sp>
    </p:spTree>
    <p:extLst>
      <p:ext uri="{BB962C8B-B14F-4D97-AF65-F5344CB8AC3E}">
        <p14:creationId xmlns:p14="http://schemas.microsoft.com/office/powerpoint/2010/main" val="683205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TNSA 2018 ‘e göre;</a:t>
            </a:r>
            <a:endParaRPr lang="tr-TR" dirty="0"/>
          </a:p>
        </p:txBody>
      </p:sp>
      <p:pic>
        <p:nvPicPr>
          <p:cNvPr id="4" name="İçerik Yer Tutucusu 3"/>
          <p:cNvPicPr>
            <a:picLocks noGrp="1" noChangeAspect="1"/>
          </p:cNvPicPr>
          <p:nvPr>
            <p:ph idx="1"/>
          </p:nvPr>
        </p:nvPicPr>
        <p:blipFill>
          <a:blip r:embed="rId2"/>
          <a:stretch>
            <a:fillRect/>
          </a:stretch>
        </p:blipFill>
        <p:spPr>
          <a:xfrm>
            <a:off x="661286" y="2133600"/>
            <a:ext cx="10197213" cy="3886200"/>
          </a:xfrm>
          <a:prstGeom prst="rect">
            <a:avLst/>
          </a:prstGeom>
        </p:spPr>
      </p:pic>
    </p:spTree>
    <p:extLst>
      <p:ext uri="{BB962C8B-B14F-4D97-AF65-F5344CB8AC3E}">
        <p14:creationId xmlns:p14="http://schemas.microsoft.com/office/powerpoint/2010/main" val="817849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122" name="Picture 2" descr="ariKaTüR 🇹🇷 på Twitter: &quot;~ Şiddet, şiddeti doğurur..!!! http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0400" y="2121694"/>
            <a:ext cx="8331200" cy="3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72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val="1830703976"/>
              </p:ext>
            </p:extLst>
          </p:nvPr>
        </p:nvGraphicFramePr>
        <p:xfrm>
          <a:off x="838200" y="932688"/>
          <a:ext cx="7976616" cy="572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Başlık"/>
          <p:cNvSpPr>
            <a:spLocks noGrp="1"/>
          </p:cNvSpPr>
          <p:nvPr>
            <p:ph type="title"/>
          </p:nvPr>
        </p:nvSpPr>
        <p:spPr>
          <a:xfrm>
            <a:off x="838200" y="0"/>
            <a:ext cx="10515600" cy="1325563"/>
          </a:xfrm>
        </p:spPr>
        <p:txBody>
          <a:bodyPr/>
          <a:lstStyle/>
          <a:p>
            <a:r>
              <a:rPr lang="tr-TR" dirty="0" smtClean="0"/>
              <a:t>Şiddet</a:t>
            </a:r>
            <a:br>
              <a:rPr lang="tr-TR" dirty="0" smtClean="0"/>
            </a:br>
            <a:endParaRPr lang="tr-TR" dirty="0"/>
          </a:p>
        </p:txBody>
      </p:sp>
    </p:spTree>
    <p:extLst>
      <p:ext uri="{BB962C8B-B14F-4D97-AF65-F5344CB8AC3E}">
        <p14:creationId xmlns:p14="http://schemas.microsoft.com/office/powerpoint/2010/main" val="11703599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cap="all" dirty="0" smtClean="0"/>
              <a:t>şiddetin Etiyolojisi</a:t>
            </a:r>
            <a:endParaRPr lang="tr-TR" dirty="0"/>
          </a:p>
        </p:txBody>
      </p:sp>
      <p:pic>
        <p:nvPicPr>
          <p:cNvPr id="9218" name="Picture 2" descr="ile İçi Şiddet ve Nedenler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5531" y="2659952"/>
            <a:ext cx="3613467" cy="216808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LE İÇİ ŞİDDETİN NEDENLERİ NELER? | e-Psikiyatri"/>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22" name="Picture 6" descr="İLE İÇİ ŞİDDETİN NEDENLERİ NELER? | e-Psikiyat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736" y="2520029"/>
            <a:ext cx="5191125"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071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sz="3600" dirty="0" smtClean="0"/>
              <a:t>Doğada kendi türüne ve doğaya karşı rasyonel bir nedeni olmaksızın </a:t>
            </a:r>
            <a:r>
              <a:rPr lang="tr-TR" sz="3600" b="1" dirty="0" smtClean="0"/>
              <a:t>yıkıcı şiddet uygulayan tek canlı insandır.</a:t>
            </a:r>
            <a:endParaRPr lang="tr-TR" sz="3600" dirty="0" smtClean="0"/>
          </a:p>
          <a:p>
            <a:r>
              <a:rPr lang="tr-TR" sz="3600" dirty="0" smtClean="0"/>
              <a:t>Şiddetin uygulayıcılarının genelde</a:t>
            </a:r>
            <a:r>
              <a:rPr lang="tr-TR" sz="2400" dirty="0" smtClean="0"/>
              <a:t> erkek </a:t>
            </a:r>
            <a:r>
              <a:rPr lang="tr-TR" sz="3600" dirty="0" smtClean="0"/>
              <a:t>olması şiddet içerikli davranışların insanda içgüdüsel </a:t>
            </a:r>
            <a:r>
              <a:rPr lang="tr-TR" sz="3600" dirty="0" smtClean="0">
                <a:solidFill>
                  <a:srgbClr val="FF0000"/>
                </a:solidFill>
              </a:rPr>
              <a:t>??????</a:t>
            </a:r>
            <a:r>
              <a:rPr lang="tr-TR" sz="3600" dirty="0" smtClean="0"/>
              <a:t> olarak ortaya çıktığını göstermektedir.</a:t>
            </a:r>
          </a:p>
          <a:p>
            <a:endParaRPr lang="tr-TR" dirty="0"/>
          </a:p>
        </p:txBody>
      </p:sp>
    </p:spTree>
    <p:extLst>
      <p:ext uri="{BB962C8B-B14F-4D97-AF65-F5344CB8AC3E}">
        <p14:creationId xmlns:p14="http://schemas.microsoft.com/office/powerpoint/2010/main" val="918604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cap="all" dirty="0" err="1" smtClean="0"/>
              <a:t>Şiddetin</a:t>
            </a:r>
            <a:r>
              <a:rPr lang="tr-TR" b="1" cap="all" dirty="0" smtClean="0"/>
              <a:t> Biyolojik Nedenleri</a:t>
            </a:r>
            <a:br>
              <a:rPr lang="tr-TR" b="1" cap="all" dirty="0" smtClean="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22264555"/>
              </p:ext>
            </p:extLst>
          </p:nvPr>
        </p:nvGraphicFramePr>
        <p:xfrm>
          <a:off x="838200" y="1280160"/>
          <a:ext cx="10515600" cy="4896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7408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0066"/>
          </a:solidFill>
        </p:spPr>
        <p:txBody>
          <a:bodyPr/>
          <a:lstStyle/>
          <a:p>
            <a:pPr algn="ctr"/>
            <a:r>
              <a:rPr lang="tr-TR" b="1" cap="all" dirty="0" err="1" smtClean="0"/>
              <a:t>Şİddetin</a:t>
            </a:r>
            <a:r>
              <a:rPr lang="tr-TR" b="1" cap="all" dirty="0" smtClean="0"/>
              <a:t> Psikolojik Nedenleri </a:t>
            </a:r>
            <a:endParaRPr lang="tr-TR" dirty="0"/>
          </a:p>
        </p:txBody>
      </p:sp>
      <p:sp>
        <p:nvSpPr>
          <p:cNvPr id="3" name="İçerik Yer Tutucusu 2"/>
          <p:cNvSpPr>
            <a:spLocks noGrp="1"/>
          </p:cNvSpPr>
          <p:nvPr>
            <p:ph idx="1"/>
          </p:nvPr>
        </p:nvSpPr>
        <p:spPr>
          <a:gradFill>
            <a:gsLst>
              <a:gs pos="0">
                <a:srgbClr val="FF0066"/>
              </a:gs>
              <a:gs pos="50000">
                <a:schemeClr val="accent4">
                  <a:lumMod val="105000"/>
                  <a:satMod val="103000"/>
                  <a:tint val="73000"/>
                </a:schemeClr>
              </a:gs>
              <a:gs pos="100000">
                <a:schemeClr val="accent4">
                  <a:lumMod val="105000"/>
                  <a:satMod val="109000"/>
                  <a:tint val="81000"/>
                </a:schemeClr>
              </a:gs>
            </a:gsLst>
            <a:lin ang="5400000" scaled="0"/>
          </a:gradFill>
        </p:spPr>
        <p:txBody>
          <a:bodyPr/>
          <a:lstStyle/>
          <a:p>
            <a:r>
              <a:rPr lang="en-US" dirty="0" err="1" smtClean="0"/>
              <a:t>Duygusal</a:t>
            </a:r>
            <a:r>
              <a:rPr lang="en-US" dirty="0" smtClean="0"/>
              <a:t> </a:t>
            </a:r>
            <a:r>
              <a:rPr lang="en-US" dirty="0" err="1" smtClean="0"/>
              <a:t>baskı</a:t>
            </a:r>
            <a:r>
              <a:rPr lang="en-US" dirty="0" smtClean="0"/>
              <a:t> </a:t>
            </a:r>
          </a:p>
          <a:p>
            <a:r>
              <a:rPr lang="en-US" dirty="0" err="1" smtClean="0"/>
              <a:t>Sorumluluklardan</a:t>
            </a:r>
            <a:r>
              <a:rPr lang="en-US" dirty="0" smtClean="0"/>
              <a:t> </a:t>
            </a:r>
            <a:r>
              <a:rPr lang="en-US" dirty="0" err="1" smtClean="0"/>
              <a:t>kurtulma</a:t>
            </a:r>
            <a:r>
              <a:rPr lang="en-US" dirty="0" smtClean="0"/>
              <a:t>, </a:t>
            </a:r>
          </a:p>
          <a:p>
            <a:r>
              <a:rPr lang="en-US" dirty="0" err="1" smtClean="0"/>
              <a:t>Hayal</a:t>
            </a:r>
            <a:r>
              <a:rPr lang="en-US" dirty="0" smtClean="0"/>
              <a:t> </a:t>
            </a:r>
            <a:r>
              <a:rPr lang="en-US" dirty="0" err="1" smtClean="0"/>
              <a:t>kırıklıkları</a:t>
            </a:r>
            <a:r>
              <a:rPr lang="en-US" dirty="0" smtClean="0"/>
              <a:t> </a:t>
            </a:r>
            <a:r>
              <a:rPr lang="en-US" dirty="0" err="1" smtClean="0"/>
              <a:t>i</a:t>
            </a:r>
            <a:r>
              <a:rPr lang="pt-PT" dirty="0" smtClean="0"/>
              <a:t>ç</a:t>
            </a:r>
            <a:r>
              <a:rPr lang="en-US" dirty="0" smtClean="0"/>
              <a:t>in </a:t>
            </a:r>
            <a:r>
              <a:rPr lang="en-US" dirty="0" err="1" smtClean="0"/>
              <a:t>çıkıs</a:t>
            </a:r>
            <a:r>
              <a:rPr lang="en-US" dirty="0" smtClean="0"/>
              <a:t>̧ </a:t>
            </a:r>
            <a:r>
              <a:rPr lang="en-US" dirty="0" err="1" smtClean="0"/>
              <a:t>yolu</a:t>
            </a:r>
            <a:r>
              <a:rPr lang="en-US" dirty="0" smtClean="0"/>
              <a:t> </a:t>
            </a:r>
            <a:r>
              <a:rPr lang="en-US" dirty="0" err="1" smtClean="0"/>
              <a:t>bulma</a:t>
            </a:r>
            <a:r>
              <a:rPr lang="en-US" dirty="0" smtClean="0"/>
              <a:t>,</a:t>
            </a:r>
          </a:p>
          <a:p>
            <a:r>
              <a:rPr lang="en-US" dirty="0" smtClean="0"/>
              <a:t> </a:t>
            </a:r>
            <a:r>
              <a:rPr lang="en-US" dirty="0" err="1" smtClean="0"/>
              <a:t>Isteklerini</a:t>
            </a:r>
            <a:r>
              <a:rPr lang="en-US" dirty="0" smtClean="0"/>
              <a:t> </a:t>
            </a:r>
            <a:r>
              <a:rPr lang="en-US" dirty="0" err="1" smtClean="0"/>
              <a:t>ger</a:t>
            </a:r>
            <a:r>
              <a:rPr lang="pt-PT" dirty="0" smtClean="0"/>
              <a:t>ç</a:t>
            </a:r>
            <a:r>
              <a:rPr lang="en-US" dirty="0" err="1" smtClean="0"/>
              <a:t>ekleştirme</a:t>
            </a:r>
            <a:r>
              <a:rPr lang="en-US" dirty="0" smtClean="0"/>
              <a:t>, </a:t>
            </a:r>
          </a:p>
          <a:p>
            <a:r>
              <a:rPr lang="en-US" dirty="0" err="1" smtClean="0"/>
              <a:t>Empati</a:t>
            </a:r>
            <a:r>
              <a:rPr lang="en-US" dirty="0" smtClean="0"/>
              <a:t> </a:t>
            </a:r>
            <a:r>
              <a:rPr lang="en-US" dirty="0" err="1" smtClean="0"/>
              <a:t>yeteneğinin</a:t>
            </a:r>
            <a:r>
              <a:rPr lang="en-US" dirty="0" smtClean="0"/>
              <a:t> </a:t>
            </a:r>
            <a:r>
              <a:rPr lang="en-US" dirty="0" err="1" smtClean="0"/>
              <a:t>olmaması</a:t>
            </a:r>
            <a:r>
              <a:rPr lang="en-US" dirty="0" smtClean="0"/>
              <a:t> </a:t>
            </a:r>
          </a:p>
          <a:p>
            <a:r>
              <a:rPr lang="en-US" dirty="0" err="1" smtClean="0"/>
              <a:t>Aile</a:t>
            </a:r>
            <a:r>
              <a:rPr lang="en-US" dirty="0" smtClean="0"/>
              <a:t> </a:t>
            </a:r>
            <a:r>
              <a:rPr lang="en-US" dirty="0" err="1" smtClean="0"/>
              <a:t>i</a:t>
            </a:r>
            <a:r>
              <a:rPr lang="pt-PT" dirty="0" smtClean="0"/>
              <a:t>ç</a:t>
            </a:r>
            <a:r>
              <a:rPr lang="en-US" dirty="0" err="1" smtClean="0"/>
              <a:t>i</a:t>
            </a:r>
            <a:r>
              <a:rPr lang="en-US" dirty="0" smtClean="0"/>
              <a:t> </a:t>
            </a:r>
            <a:r>
              <a:rPr lang="en-US" dirty="0" err="1" smtClean="0"/>
              <a:t>şiddetin</a:t>
            </a:r>
            <a:r>
              <a:rPr lang="en-US" dirty="0" smtClean="0"/>
              <a:t> </a:t>
            </a:r>
            <a:r>
              <a:rPr lang="en-US" dirty="0" err="1" smtClean="0"/>
              <a:t>olduğu</a:t>
            </a:r>
            <a:r>
              <a:rPr lang="en-US" dirty="0" smtClean="0"/>
              <a:t> </a:t>
            </a:r>
            <a:r>
              <a:rPr lang="en-US" dirty="0" err="1" smtClean="0"/>
              <a:t>bir</a:t>
            </a:r>
            <a:r>
              <a:rPr lang="en-US" dirty="0" smtClean="0"/>
              <a:t> </a:t>
            </a:r>
            <a:r>
              <a:rPr lang="en-US" dirty="0" err="1" smtClean="0"/>
              <a:t>ailede</a:t>
            </a:r>
            <a:r>
              <a:rPr lang="en-US" dirty="0" smtClean="0"/>
              <a:t> </a:t>
            </a:r>
            <a:r>
              <a:rPr lang="en-US" dirty="0" err="1" smtClean="0"/>
              <a:t>büyüme</a:t>
            </a:r>
            <a:endParaRPr lang="tr-TR" dirty="0"/>
          </a:p>
        </p:txBody>
      </p:sp>
    </p:spTree>
    <p:extLst>
      <p:ext uri="{BB962C8B-B14F-4D97-AF65-F5344CB8AC3E}">
        <p14:creationId xmlns:p14="http://schemas.microsoft.com/office/powerpoint/2010/main" val="1329119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19407" y="365125"/>
            <a:ext cx="10834393" cy="798657"/>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b="1" cap="all" dirty="0" err="1" smtClean="0"/>
              <a:t>Şiddetin</a:t>
            </a:r>
            <a:r>
              <a:rPr lang="tr-TR" b="1" cap="all" dirty="0" smtClean="0"/>
              <a:t> Sosyal Nedenleri </a:t>
            </a:r>
            <a:endParaRPr lang="tr-TR" dirty="0"/>
          </a:p>
        </p:txBody>
      </p:sp>
      <p:sp>
        <p:nvSpPr>
          <p:cNvPr id="3" name="İçerik Yer Tutucusu 2"/>
          <p:cNvSpPr>
            <a:spLocks noGrp="1"/>
          </p:cNvSpPr>
          <p:nvPr>
            <p:ph idx="1"/>
          </p:nvPr>
        </p:nvSpPr>
        <p:spPr>
          <a:xfrm>
            <a:off x="519407" y="1489640"/>
            <a:ext cx="10834393" cy="4869596"/>
          </a:xfrm>
        </p:spPr>
        <p:style>
          <a:lnRef idx="1">
            <a:schemeClr val="accent4"/>
          </a:lnRef>
          <a:fillRef idx="2">
            <a:schemeClr val="accent4"/>
          </a:fillRef>
          <a:effectRef idx="1">
            <a:schemeClr val="accent4"/>
          </a:effectRef>
          <a:fontRef idx="minor">
            <a:schemeClr val="dk1"/>
          </a:fontRef>
        </p:style>
        <p:txBody>
          <a:bodyPr>
            <a:noAutofit/>
          </a:bodyPr>
          <a:lstStyle/>
          <a:p>
            <a:r>
              <a:rPr lang="en-US" dirty="0" err="1" smtClean="0"/>
              <a:t>S</a:t>
            </a:r>
            <a:r>
              <a:rPr lang="en-US" dirty="0" err="1"/>
              <a:t>̧iddet</a:t>
            </a:r>
            <a:r>
              <a:rPr lang="en-US" dirty="0"/>
              <a:t> </a:t>
            </a:r>
            <a:r>
              <a:rPr lang="en-US" dirty="0" err="1"/>
              <a:t>uygulama</a:t>
            </a:r>
            <a:r>
              <a:rPr lang="en-US" dirty="0"/>
              <a:t>, </a:t>
            </a:r>
            <a:r>
              <a:rPr lang="tr-TR" dirty="0"/>
              <a:t>ö</a:t>
            </a:r>
            <a:r>
              <a:rPr lang="en-US" dirty="0" err="1"/>
              <a:t>ğrenilebilen</a:t>
            </a:r>
            <a:r>
              <a:rPr lang="en-US" dirty="0"/>
              <a:t> </a:t>
            </a:r>
            <a:r>
              <a:rPr lang="en-US" dirty="0" err="1"/>
              <a:t>bir</a:t>
            </a:r>
            <a:r>
              <a:rPr lang="en-US" dirty="0"/>
              <a:t> </a:t>
            </a:r>
            <a:r>
              <a:rPr lang="en-US" dirty="0" err="1"/>
              <a:t>davranıştır</a:t>
            </a:r>
            <a:r>
              <a:rPr lang="en-US" dirty="0"/>
              <a:t> </a:t>
            </a:r>
            <a:r>
              <a:rPr lang="en-US" dirty="0" err="1"/>
              <a:t>ve</a:t>
            </a:r>
            <a:r>
              <a:rPr lang="en-US" dirty="0"/>
              <a:t> en </a:t>
            </a:r>
            <a:r>
              <a:rPr lang="tr-TR" dirty="0"/>
              <a:t>ö</a:t>
            </a:r>
            <a:r>
              <a:rPr lang="en-US" dirty="0" err="1"/>
              <a:t>nemli</a:t>
            </a:r>
            <a:r>
              <a:rPr lang="en-US" dirty="0"/>
              <a:t> </a:t>
            </a:r>
            <a:r>
              <a:rPr lang="tr-TR" dirty="0"/>
              <a:t>ö</a:t>
            </a:r>
            <a:r>
              <a:rPr lang="en-US" dirty="0" err="1"/>
              <a:t>ğrenme</a:t>
            </a:r>
            <a:r>
              <a:rPr lang="en-US" dirty="0"/>
              <a:t> </a:t>
            </a:r>
            <a:r>
              <a:rPr lang="en-US" dirty="0" err="1"/>
              <a:t>kaynağı</a:t>
            </a:r>
            <a:r>
              <a:rPr lang="en-US" dirty="0"/>
              <a:t> </a:t>
            </a:r>
            <a:r>
              <a:rPr lang="fr-FR" dirty="0" err="1"/>
              <a:t>ise</a:t>
            </a:r>
            <a:r>
              <a:rPr lang="fr-FR" dirty="0"/>
              <a:t>, s</a:t>
            </a:r>
            <a:r>
              <a:rPr lang="en-US" dirty="0"/>
              <a:t>̧</a:t>
            </a:r>
            <a:r>
              <a:rPr lang="en-US" dirty="0" err="1"/>
              <a:t>iddeti</a:t>
            </a:r>
            <a:r>
              <a:rPr lang="en-US" dirty="0"/>
              <a:t> </a:t>
            </a:r>
            <a:r>
              <a:rPr lang="en-US" dirty="0" err="1"/>
              <a:t>uygulayan</a:t>
            </a:r>
            <a:r>
              <a:rPr lang="en-US" dirty="0"/>
              <a:t> </a:t>
            </a:r>
            <a:r>
              <a:rPr lang="en-US" dirty="0" err="1"/>
              <a:t>kişinin</a:t>
            </a:r>
            <a:r>
              <a:rPr lang="en-US" dirty="0"/>
              <a:t> </a:t>
            </a:r>
            <a:r>
              <a:rPr lang="en-US" dirty="0" err="1"/>
              <a:t>kendi</a:t>
            </a:r>
            <a:r>
              <a:rPr lang="en-US" dirty="0"/>
              <a:t> </a:t>
            </a:r>
            <a:r>
              <a:rPr lang="en-US" dirty="0" err="1"/>
              <a:t>ailesidir</a:t>
            </a:r>
            <a:r>
              <a:rPr lang="en-US" dirty="0"/>
              <a:t>. </a:t>
            </a:r>
            <a:endParaRPr lang="en-US" dirty="0" smtClean="0"/>
          </a:p>
          <a:p>
            <a:r>
              <a:rPr lang="en-US" dirty="0" err="1"/>
              <a:t>T</a:t>
            </a:r>
            <a:r>
              <a:rPr lang="en-US" dirty="0" err="1" smtClean="0"/>
              <a:t>oplum</a:t>
            </a:r>
            <a:r>
              <a:rPr lang="en-US" dirty="0" smtClean="0"/>
              <a:t> </a:t>
            </a:r>
            <a:r>
              <a:rPr lang="en-US" dirty="0" err="1"/>
              <a:t>tarafından</a:t>
            </a:r>
            <a:r>
              <a:rPr lang="en-US" dirty="0"/>
              <a:t> </a:t>
            </a:r>
            <a:r>
              <a:rPr lang="en-US" dirty="0" err="1"/>
              <a:t>paylaşılan</a:t>
            </a:r>
            <a:r>
              <a:rPr lang="en-US" dirty="0"/>
              <a:t> </a:t>
            </a:r>
            <a:r>
              <a:rPr lang="en-US" dirty="0" err="1"/>
              <a:t>bir</a:t>
            </a:r>
            <a:r>
              <a:rPr lang="en-US" dirty="0"/>
              <a:t> </a:t>
            </a:r>
            <a:r>
              <a:rPr lang="en-US" dirty="0" err="1"/>
              <a:t>değer</a:t>
            </a:r>
            <a:r>
              <a:rPr lang="en-US" dirty="0"/>
              <a:t> </a:t>
            </a:r>
            <a:r>
              <a:rPr lang="en-US" dirty="0" err="1"/>
              <a:t>yargısı</a:t>
            </a:r>
            <a:r>
              <a:rPr lang="en-US" dirty="0"/>
              <a:t> </a:t>
            </a:r>
            <a:r>
              <a:rPr lang="en-US" dirty="0" err="1"/>
              <a:t>olarak</a:t>
            </a:r>
            <a:r>
              <a:rPr lang="en-US" dirty="0"/>
              <a:t> </a:t>
            </a:r>
            <a:r>
              <a:rPr lang="en-US" dirty="0" err="1"/>
              <a:t>kabul</a:t>
            </a:r>
            <a:r>
              <a:rPr lang="en-US" dirty="0"/>
              <a:t> </a:t>
            </a:r>
            <a:r>
              <a:rPr lang="en-US" dirty="0" err="1"/>
              <a:t>edilmesi</a:t>
            </a:r>
            <a:r>
              <a:rPr lang="en-US" dirty="0"/>
              <a:t> </a:t>
            </a:r>
            <a:r>
              <a:rPr lang="en-US" dirty="0" err="1"/>
              <a:t>ve</a:t>
            </a:r>
            <a:r>
              <a:rPr lang="en-US" dirty="0"/>
              <a:t> </a:t>
            </a:r>
            <a:r>
              <a:rPr lang="en-US" dirty="0" err="1"/>
              <a:t>kuşaktan</a:t>
            </a:r>
            <a:r>
              <a:rPr lang="en-US" dirty="0"/>
              <a:t> </a:t>
            </a:r>
            <a:r>
              <a:rPr lang="en-US" dirty="0" err="1"/>
              <a:t>kuşağa</a:t>
            </a:r>
            <a:r>
              <a:rPr lang="en-US" dirty="0"/>
              <a:t> </a:t>
            </a:r>
            <a:r>
              <a:rPr lang="en-US" dirty="0" err="1"/>
              <a:t>aktarılması</a:t>
            </a:r>
            <a:r>
              <a:rPr lang="en-US" dirty="0"/>
              <a:t> da </a:t>
            </a:r>
            <a:r>
              <a:rPr lang="en-US" dirty="0" err="1"/>
              <a:t>sosyal</a:t>
            </a:r>
            <a:r>
              <a:rPr lang="en-US" dirty="0"/>
              <a:t> </a:t>
            </a:r>
            <a:r>
              <a:rPr lang="en-US" dirty="0" err="1"/>
              <a:t>bir</a:t>
            </a:r>
            <a:r>
              <a:rPr lang="en-US" dirty="0"/>
              <a:t> </a:t>
            </a:r>
            <a:r>
              <a:rPr lang="en-US" dirty="0" err="1"/>
              <a:t>neden</a:t>
            </a:r>
            <a:r>
              <a:rPr lang="en-US" dirty="0"/>
              <a:t> </a:t>
            </a:r>
            <a:r>
              <a:rPr lang="en-US" dirty="0" err="1"/>
              <a:t>olarak</a:t>
            </a:r>
            <a:r>
              <a:rPr lang="en-US" dirty="0"/>
              <a:t> </a:t>
            </a:r>
            <a:r>
              <a:rPr lang="en-US" dirty="0" err="1"/>
              <a:t>kabul</a:t>
            </a:r>
            <a:r>
              <a:rPr lang="en-US" dirty="0"/>
              <a:t> </a:t>
            </a:r>
            <a:r>
              <a:rPr lang="en-US" dirty="0" err="1"/>
              <a:t>edilmektedir</a:t>
            </a:r>
            <a:r>
              <a:rPr lang="en-US" dirty="0"/>
              <a:t>. </a:t>
            </a:r>
            <a:endParaRPr lang="en-US" dirty="0" smtClean="0"/>
          </a:p>
          <a:p>
            <a:r>
              <a:rPr lang="en-US" dirty="0" err="1"/>
              <a:t>İ</a:t>
            </a:r>
            <a:r>
              <a:rPr lang="en-US" dirty="0" err="1" smtClean="0"/>
              <a:t>letis</a:t>
            </a:r>
            <a:r>
              <a:rPr lang="en-US" dirty="0" err="1"/>
              <a:t>̧im</a:t>
            </a:r>
            <a:r>
              <a:rPr lang="en-US" dirty="0"/>
              <a:t> </a:t>
            </a:r>
            <a:r>
              <a:rPr lang="en-US" dirty="0" err="1"/>
              <a:t>becerilerinin</a:t>
            </a:r>
            <a:r>
              <a:rPr lang="en-US" dirty="0"/>
              <a:t> </a:t>
            </a:r>
            <a:r>
              <a:rPr lang="en-US" dirty="0" err="1"/>
              <a:t>yetersizliği</a:t>
            </a:r>
            <a:r>
              <a:rPr lang="en-US" dirty="0"/>
              <a:t>, </a:t>
            </a:r>
            <a:r>
              <a:rPr lang="en-US" dirty="0" err="1"/>
              <a:t>toplumsal</a:t>
            </a:r>
            <a:r>
              <a:rPr lang="en-US" dirty="0"/>
              <a:t> </a:t>
            </a:r>
            <a:r>
              <a:rPr lang="en-US" dirty="0" err="1"/>
              <a:t>cinsiyet</a:t>
            </a:r>
            <a:r>
              <a:rPr lang="en-US" dirty="0"/>
              <a:t> </a:t>
            </a:r>
            <a:r>
              <a:rPr lang="en-US" dirty="0" err="1"/>
              <a:t>rolleri</a:t>
            </a:r>
            <a:r>
              <a:rPr lang="en-US" dirty="0"/>
              <a:t>, </a:t>
            </a:r>
            <a:r>
              <a:rPr lang="en-US" dirty="0" err="1"/>
              <a:t>duygu</a:t>
            </a:r>
            <a:r>
              <a:rPr lang="en-US" dirty="0"/>
              <a:t> </a:t>
            </a:r>
            <a:r>
              <a:rPr lang="en-US" dirty="0" err="1"/>
              <a:t>ve</a:t>
            </a:r>
            <a:r>
              <a:rPr lang="en-US" dirty="0"/>
              <a:t> </a:t>
            </a:r>
            <a:r>
              <a:rPr lang="en-US" dirty="0" err="1"/>
              <a:t>düşüncelerin</a:t>
            </a:r>
            <a:r>
              <a:rPr lang="en-US" dirty="0"/>
              <a:t> </a:t>
            </a:r>
            <a:r>
              <a:rPr lang="en-US" dirty="0" err="1"/>
              <a:t>kışkırtıcı</a:t>
            </a:r>
            <a:r>
              <a:rPr lang="en-US" dirty="0"/>
              <a:t> bi</a:t>
            </a:r>
            <a:r>
              <a:rPr lang="pt-PT" dirty="0"/>
              <a:t>ç</a:t>
            </a:r>
            <a:r>
              <a:rPr lang="en-US" dirty="0" err="1"/>
              <a:t>imlerde</a:t>
            </a:r>
            <a:r>
              <a:rPr lang="en-US" dirty="0"/>
              <a:t> </a:t>
            </a:r>
            <a:r>
              <a:rPr lang="en-US" dirty="0" err="1"/>
              <a:t>ifade</a:t>
            </a:r>
            <a:r>
              <a:rPr lang="en-US" dirty="0"/>
              <a:t> </a:t>
            </a:r>
            <a:r>
              <a:rPr lang="en-US" dirty="0" err="1"/>
              <a:t>edilmesi</a:t>
            </a:r>
            <a:r>
              <a:rPr lang="en-US" dirty="0"/>
              <a:t> </a:t>
            </a:r>
            <a:r>
              <a:rPr lang="en-US" dirty="0" err="1"/>
              <a:t>alışkanlığı</a:t>
            </a:r>
            <a:r>
              <a:rPr lang="en-US" dirty="0"/>
              <a:t>, </a:t>
            </a:r>
            <a:r>
              <a:rPr lang="en-US" dirty="0" err="1"/>
              <a:t>bilin</a:t>
            </a:r>
            <a:r>
              <a:rPr lang="pt-PT" dirty="0"/>
              <a:t>ç</a:t>
            </a:r>
            <a:r>
              <a:rPr lang="en-US" dirty="0" err="1"/>
              <a:t>sizce</a:t>
            </a:r>
            <a:r>
              <a:rPr lang="en-US" dirty="0"/>
              <a:t> </a:t>
            </a:r>
            <a:r>
              <a:rPr lang="en-US" dirty="0" err="1"/>
              <a:t>yapılan</a:t>
            </a:r>
            <a:r>
              <a:rPr lang="en-US" dirty="0"/>
              <a:t> </a:t>
            </a:r>
            <a:r>
              <a:rPr lang="en-US" dirty="0" err="1"/>
              <a:t>su</a:t>
            </a:r>
            <a:r>
              <a:rPr lang="pt-PT" dirty="0"/>
              <a:t>ç</a:t>
            </a:r>
            <a:r>
              <a:rPr lang="en-US" dirty="0" err="1"/>
              <a:t>lamalar</a:t>
            </a:r>
            <a:r>
              <a:rPr lang="en-US" dirty="0"/>
              <a:t>, </a:t>
            </a:r>
            <a:r>
              <a:rPr lang="en-US" dirty="0" err="1"/>
              <a:t>hatalı</a:t>
            </a:r>
            <a:r>
              <a:rPr lang="en-US" dirty="0"/>
              <a:t> </a:t>
            </a:r>
            <a:r>
              <a:rPr lang="en-US" dirty="0" err="1"/>
              <a:t>namus</a:t>
            </a:r>
            <a:r>
              <a:rPr lang="en-US" dirty="0"/>
              <a:t> </a:t>
            </a:r>
            <a:r>
              <a:rPr lang="en-US" dirty="0" err="1"/>
              <a:t>ve</a:t>
            </a:r>
            <a:r>
              <a:rPr lang="en-US" dirty="0"/>
              <a:t> </a:t>
            </a:r>
            <a:r>
              <a:rPr lang="en-US" dirty="0" err="1"/>
              <a:t>ahlak</a:t>
            </a:r>
            <a:r>
              <a:rPr lang="en-US" dirty="0"/>
              <a:t> </a:t>
            </a:r>
            <a:r>
              <a:rPr lang="en-US" dirty="0" err="1"/>
              <a:t>anlayışları</a:t>
            </a:r>
            <a:r>
              <a:rPr lang="en-US" dirty="0"/>
              <a:t> </a:t>
            </a:r>
            <a:endParaRPr lang="en-US" dirty="0" smtClean="0"/>
          </a:p>
          <a:p>
            <a:r>
              <a:rPr lang="en-US" dirty="0" err="1" smtClean="0"/>
              <a:t>Yoksulluk</a:t>
            </a:r>
            <a:r>
              <a:rPr lang="en-US" dirty="0"/>
              <a:t>, </a:t>
            </a:r>
            <a:r>
              <a:rPr lang="en-US" dirty="0" err="1"/>
              <a:t>hayat</a:t>
            </a:r>
            <a:r>
              <a:rPr lang="en-US" dirty="0"/>
              <a:t> </a:t>
            </a:r>
            <a:r>
              <a:rPr lang="en-US" dirty="0" err="1"/>
              <a:t>karşısında</a:t>
            </a:r>
            <a:r>
              <a:rPr lang="en-US" dirty="0"/>
              <a:t> </a:t>
            </a:r>
            <a:r>
              <a:rPr lang="en-US" dirty="0" err="1"/>
              <a:t>şanssız</a:t>
            </a:r>
            <a:r>
              <a:rPr lang="en-US" dirty="0"/>
              <a:t> </a:t>
            </a:r>
            <a:r>
              <a:rPr lang="en-US" dirty="0" err="1"/>
              <a:t>olmak</a:t>
            </a:r>
            <a:r>
              <a:rPr lang="en-US" dirty="0"/>
              <a:t>, </a:t>
            </a:r>
            <a:r>
              <a:rPr lang="en-US" dirty="0" err="1"/>
              <a:t>beklentilerin</a:t>
            </a:r>
            <a:r>
              <a:rPr lang="en-US" dirty="0"/>
              <a:t> </a:t>
            </a:r>
            <a:r>
              <a:rPr lang="en-US" dirty="0" err="1"/>
              <a:t>ve</a:t>
            </a:r>
            <a:r>
              <a:rPr lang="en-US" dirty="0"/>
              <a:t> </a:t>
            </a:r>
            <a:r>
              <a:rPr lang="en-US" dirty="0" err="1"/>
              <a:t>kazanılmıs</a:t>
            </a:r>
            <a:r>
              <a:rPr lang="en-US" dirty="0"/>
              <a:t>̧ </a:t>
            </a:r>
            <a:r>
              <a:rPr lang="en-US" dirty="0" err="1"/>
              <a:t>niteliklerin</a:t>
            </a:r>
            <a:r>
              <a:rPr lang="en-US" dirty="0"/>
              <a:t> </a:t>
            </a:r>
            <a:r>
              <a:rPr lang="en-US" dirty="0" err="1"/>
              <a:t>yoksunluğu</a:t>
            </a:r>
            <a:r>
              <a:rPr lang="en-US" dirty="0"/>
              <a:t> </a:t>
            </a:r>
            <a:r>
              <a:rPr lang="en-US" dirty="0" err="1"/>
              <a:t>gibi</a:t>
            </a:r>
            <a:r>
              <a:rPr lang="en-US" dirty="0"/>
              <a:t> </a:t>
            </a:r>
            <a:r>
              <a:rPr lang="en-US" dirty="0" err="1"/>
              <a:t>sosyo-ekonomik</a:t>
            </a:r>
            <a:r>
              <a:rPr lang="en-US" dirty="0"/>
              <a:t> </a:t>
            </a:r>
            <a:r>
              <a:rPr lang="en-US" dirty="0" err="1"/>
              <a:t>baskı</a:t>
            </a:r>
            <a:r>
              <a:rPr lang="en-US" dirty="0"/>
              <a:t> </a:t>
            </a:r>
            <a:r>
              <a:rPr lang="en-US" dirty="0" err="1"/>
              <a:t>unsurları</a:t>
            </a:r>
            <a:r>
              <a:rPr lang="en-US" dirty="0"/>
              <a:t> </a:t>
            </a:r>
            <a:endParaRPr lang="en-US" dirty="0" smtClean="0"/>
          </a:p>
          <a:p>
            <a:r>
              <a:rPr lang="en-US" dirty="0" err="1" smtClean="0"/>
              <a:t>Alkol</a:t>
            </a:r>
            <a:r>
              <a:rPr lang="en-US" dirty="0" smtClean="0"/>
              <a:t> </a:t>
            </a:r>
            <a:r>
              <a:rPr lang="en-US" dirty="0" err="1"/>
              <a:t>ve</a:t>
            </a:r>
            <a:r>
              <a:rPr lang="en-US" dirty="0"/>
              <a:t> </a:t>
            </a:r>
            <a:r>
              <a:rPr lang="en-US" dirty="0" err="1"/>
              <a:t>madde</a:t>
            </a:r>
            <a:r>
              <a:rPr lang="en-US" dirty="0"/>
              <a:t> </a:t>
            </a:r>
            <a:r>
              <a:rPr lang="en-US" dirty="0" err="1"/>
              <a:t>bağımlılığı</a:t>
            </a:r>
            <a:r>
              <a:rPr lang="en-US" dirty="0"/>
              <a:t> </a:t>
            </a:r>
            <a:r>
              <a:rPr lang="en-US" dirty="0" err="1"/>
              <a:t>olan</a:t>
            </a:r>
            <a:r>
              <a:rPr lang="en-US" dirty="0"/>
              <a:t> </a:t>
            </a:r>
            <a:r>
              <a:rPr lang="en-US" dirty="0" err="1"/>
              <a:t>kiş</a:t>
            </a:r>
            <a:r>
              <a:rPr lang="en-US" dirty="0" err="1" smtClean="0"/>
              <a:t>iler</a:t>
            </a:r>
            <a:endParaRPr lang="tr-TR" dirty="0"/>
          </a:p>
        </p:txBody>
      </p:sp>
    </p:spTree>
    <p:extLst>
      <p:ext uri="{BB962C8B-B14F-4D97-AF65-F5344CB8AC3E}">
        <p14:creationId xmlns:p14="http://schemas.microsoft.com/office/powerpoint/2010/main" val="50764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Numarası Yer Tutucusu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0EB044E5-63BA-45B5-842D-68BE35013C57}" type="slidenum">
              <a:rPr lang="tr-TR" altLang="tr-TR" sz="1200">
                <a:latin typeface="Arial Black" panose="020B0A04020102020204" pitchFamily="34" charset="0"/>
              </a:rPr>
              <a:pPr>
                <a:spcBef>
                  <a:spcPct val="0"/>
                </a:spcBef>
                <a:buClrTx/>
                <a:buSzTx/>
                <a:buFontTx/>
                <a:buNone/>
              </a:pPr>
              <a:t>49</a:t>
            </a:fld>
            <a:endParaRPr lang="tr-TR" altLang="tr-TR" sz="1200">
              <a:latin typeface="Arial Black" panose="020B0A04020102020204" pitchFamily="34" charset="0"/>
            </a:endParaRPr>
          </a:p>
        </p:txBody>
      </p:sp>
      <p:sp>
        <p:nvSpPr>
          <p:cNvPr id="49155" name="Rectangle 2"/>
          <p:cNvSpPr>
            <a:spLocks noGrp="1" noChangeArrowheads="1"/>
          </p:cNvSpPr>
          <p:nvPr>
            <p:ph type="title"/>
          </p:nvPr>
        </p:nvSpPr>
        <p:spPr>
          <a:xfrm>
            <a:off x="683394" y="457200"/>
            <a:ext cx="4980806" cy="1371600"/>
          </a:xfrm>
        </p:spPr>
        <p:txBody>
          <a:bodyPr/>
          <a:lstStyle/>
          <a:p>
            <a:pPr eaLnBrk="1" hangingPunct="1"/>
            <a:r>
              <a:rPr lang="tr-TR" altLang="tr-TR" sz="2000" b="1" dirty="0"/>
              <a:t>    </a:t>
            </a:r>
            <a:r>
              <a:rPr lang="tr-TR" altLang="tr-TR" sz="3600" b="1" dirty="0">
                <a:latin typeface="Arial" panose="020B0604020202020204" pitchFamily="34" charset="0"/>
                <a:cs typeface="Arial" panose="020B0604020202020204" pitchFamily="34" charset="0"/>
              </a:rPr>
              <a:t>ŞİDDET TÜRLERİ</a:t>
            </a:r>
          </a:p>
        </p:txBody>
      </p:sp>
      <p:sp>
        <p:nvSpPr>
          <p:cNvPr id="49156" name="Text Box 3"/>
          <p:cNvSpPr txBox="1">
            <a:spLocks noChangeArrowheads="1"/>
          </p:cNvSpPr>
          <p:nvPr/>
        </p:nvSpPr>
        <p:spPr bwMode="auto">
          <a:xfrm>
            <a:off x="2927350" y="2133601"/>
            <a:ext cx="6192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tr-TR" altLang="tr-TR" sz="1800"/>
          </a:p>
        </p:txBody>
      </p:sp>
      <p:sp>
        <p:nvSpPr>
          <p:cNvPr id="49157" name="Text Box 4"/>
          <p:cNvSpPr txBox="1">
            <a:spLocks noChangeArrowheads="1"/>
          </p:cNvSpPr>
          <p:nvPr/>
        </p:nvSpPr>
        <p:spPr bwMode="auto">
          <a:xfrm>
            <a:off x="2351089" y="1989138"/>
            <a:ext cx="748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tr-TR" altLang="tr-TR" sz="1800"/>
          </a:p>
        </p:txBody>
      </p:sp>
      <p:sp>
        <p:nvSpPr>
          <p:cNvPr id="49158" name="Rectangle 5"/>
          <p:cNvSpPr>
            <a:spLocks noChangeArrowheads="1"/>
          </p:cNvSpPr>
          <p:nvPr/>
        </p:nvSpPr>
        <p:spPr bwMode="auto">
          <a:xfrm>
            <a:off x="2640013" y="2133601"/>
            <a:ext cx="669766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Char char="•"/>
            </a:pPr>
            <a:r>
              <a:rPr lang="tr-TR" altLang="tr-TR" dirty="0"/>
              <a:t>PSİKOLOJİK</a:t>
            </a:r>
          </a:p>
          <a:p>
            <a:pPr eaLnBrk="1" hangingPunct="1">
              <a:spcBef>
                <a:spcPct val="0"/>
              </a:spcBef>
              <a:buClrTx/>
              <a:buSzTx/>
              <a:buFontTx/>
              <a:buChar char="•"/>
            </a:pPr>
            <a:endParaRPr lang="tr-TR" altLang="tr-TR" dirty="0"/>
          </a:p>
          <a:p>
            <a:pPr eaLnBrk="1" hangingPunct="1">
              <a:spcBef>
                <a:spcPct val="0"/>
              </a:spcBef>
              <a:buClrTx/>
              <a:buSzTx/>
              <a:buFontTx/>
              <a:buChar char="•"/>
            </a:pPr>
            <a:r>
              <a:rPr lang="tr-TR" altLang="tr-TR" dirty="0"/>
              <a:t>CİNSEL</a:t>
            </a:r>
          </a:p>
          <a:p>
            <a:pPr eaLnBrk="1" hangingPunct="1">
              <a:spcBef>
                <a:spcPct val="0"/>
              </a:spcBef>
              <a:buClrTx/>
              <a:buSzTx/>
              <a:buFontTx/>
              <a:buChar char="•"/>
            </a:pPr>
            <a:endParaRPr lang="tr-TR" altLang="tr-TR" dirty="0"/>
          </a:p>
          <a:p>
            <a:pPr eaLnBrk="1" hangingPunct="1">
              <a:spcBef>
                <a:spcPct val="0"/>
              </a:spcBef>
              <a:buClrTx/>
              <a:buSzTx/>
              <a:buFontTx/>
              <a:buChar char="•"/>
            </a:pPr>
            <a:r>
              <a:rPr lang="tr-TR" altLang="tr-TR" dirty="0"/>
              <a:t>EKONOMİK</a:t>
            </a:r>
          </a:p>
          <a:p>
            <a:pPr eaLnBrk="1" hangingPunct="1">
              <a:spcBef>
                <a:spcPct val="0"/>
              </a:spcBef>
              <a:buClrTx/>
              <a:buSzTx/>
              <a:buFontTx/>
              <a:buChar char="•"/>
            </a:pPr>
            <a:endParaRPr lang="tr-TR" altLang="tr-TR" dirty="0"/>
          </a:p>
          <a:p>
            <a:pPr eaLnBrk="1" hangingPunct="1">
              <a:spcBef>
                <a:spcPct val="0"/>
              </a:spcBef>
              <a:buClrTx/>
              <a:buSzTx/>
              <a:buFontTx/>
              <a:buChar char="•"/>
            </a:pPr>
            <a:r>
              <a:rPr lang="tr-TR" altLang="tr-TR" dirty="0"/>
              <a:t>FİZİKSEL</a:t>
            </a:r>
          </a:p>
        </p:txBody>
      </p:sp>
      <p:pic>
        <p:nvPicPr>
          <p:cNvPr id="3" name="Resim 2"/>
          <p:cNvPicPr>
            <a:picLocks noChangeAspect="1"/>
          </p:cNvPicPr>
          <p:nvPr/>
        </p:nvPicPr>
        <p:blipFill>
          <a:blip r:embed="rId2"/>
          <a:stretch>
            <a:fillRect/>
          </a:stretch>
        </p:blipFill>
        <p:spPr>
          <a:xfrm>
            <a:off x="8401140" y="1502796"/>
            <a:ext cx="3097036" cy="4352921"/>
          </a:xfrm>
          <a:prstGeom prst="rect">
            <a:avLst/>
          </a:prstGeom>
        </p:spPr>
      </p:pic>
    </p:spTree>
    <p:extLst>
      <p:ext uri="{BB962C8B-B14F-4D97-AF65-F5344CB8AC3E}">
        <p14:creationId xmlns:p14="http://schemas.microsoft.com/office/powerpoint/2010/main" val="2295627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tr-TR" smtClean="0"/>
          </a:p>
        </p:txBody>
      </p:sp>
      <p:sp>
        <p:nvSpPr>
          <p:cNvPr id="49155" name="Rectangle 3"/>
          <p:cNvSpPr>
            <a:spLocks noGrp="1" noChangeArrowheads="1"/>
          </p:cNvSpPr>
          <p:nvPr>
            <p:ph type="body" idx="1"/>
          </p:nvPr>
        </p:nvSpPr>
        <p:spPr>
          <a:xfrm>
            <a:off x="1992313" y="1916113"/>
            <a:ext cx="8229600" cy="3886200"/>
          </a:xfrm>
        </p:spPr>
        <p:txBody>
          <a:bodyPr/>
          <a:lstStyle/>
          <a:p>
            <a:pPr eaLnBrk="1" hangingPunct="1">
              <a:lnSpc>
                <a:spcPct val="90000"/>
              </a:lnSpc>
              <a:buFont typeface="Wingdings" panose="05000000000000000000" pitchFamily="2" charset="2"/>
              <a:buNone/>
            </a:pPr>
            <a:r>
              <a:rPr lang="tr-TR" b="1" smtClean="0">
                <a:solidFill>
                  <a:srgbClr val="660066"/>
                </a:solidFill>
                <a:latin typeface="Comic Sans MS" panose="030F0702030302020204" pitchFamily="66" charset="0"/>
              </a:rPr>
              <a:t>    27 Ağustos 1910 tarihinde Danimarka’nın Kopenhag kentinde 2. Enternasyonel’e bağlı kadınlar toplantısında (Uluslararası Sosyalist Kadınlar Konferansı) Clara Zetkin 8 Mart’ın Dünya Kadınlar Günü olarak anılması önerisini getirmiş ve öneri oy birliğiyle kabul edilmiştir.</a:t>
            </a:r>
          </a:p>
        </p:txBody>
      </p:sp>
    </p:spTree>
    <p:extLst>
      <p:ext uri="{BB962C8B-B14F-4D97-AF65-F5344CB8AC3E}">
        <p14:creationId xmlns:p14="http://schemas.microsoft.com/office/powerpoint/2010/main" val="284271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768" decel="100000"/>
                                        <p:tgtEl>
                                          <p:spTgt spid="49154"/>
                                        </p:tgtEl>
                                      </p:cBhvr>
                                    </p:animEffect>
                                    <p:animScale>
                                      <p:cBhvr>
                                        <p:cTn id="8" dur="768" decel="100000"/>
                                        <p:tgtEl>
                                          <p:spTgt spid="49154"/>
                                        </p:tgtEl>
                                      </p:cBhvr>
                                      <p:from x="10000" y="10000"/>
                                      <p:to x="200000" y="450000"/>
                                    </p:animScale>
                                    <p:animScale>
                                      <p:cBhvr>
                                        <p:cTn id="9" dur="1230" accel="100000" fill="hold">
                                          <p:stCondLst>
                                            <p:cond delay="768"/>
                                          </p:stCondLst>
                                        </p:cTn>
                                        <p:tgtEl>
                                          <p:spTgt spid="49154"/>
                                        </p:tgtEl>
                                      </p:cBhvr>
                                      <p:from x="200000" y="450000"/>
                                      <p:to x="100000" y="100000"/>
                                    </p:animScale>
                                    <p:set>
                                      <p:cBhvr>
                                        <p:cTn id="10" dur="768" fill="hold"/>
                                        <p:tgtEl>
                                          <p:spTgt spid="49154"/>
                                        </p:tgtEl>
                                        <p:attrNameLst>
                                          <p:attrName>ppt_x</p:attrName>
                                        </p:attrNameLst>
                                      </p:cBhvr>
                                      <p:to>
                                        <p:strVal val="(0.5)"/>
                                      </p:to>
                                    </p:set>
                                    <p:anim from="(0.5)" to="(#ppt_x)" calcmode="lin" valueType="num">
                                      <p:cBhvr>
                                        <p:cTn id="11" dur="1230" accel="100000" fill="hold">
                                          <p:stCondLst>
                                            <p:cond delay="768"/>
                                          </p:stCondLst>
                                        </p:cTn>
                                        <p:tgtEl>
                                          <p:spTgt spid="49154"/>
                                        </p:tgtEl>
                                        <p:attrNameLst>
                                          <p:attrName>ppt_x</p:attrName>
                                        </p:attrNameLst>
                                      </p:cBhvr>
                                    </p:anim>
                                    <p:set>
                                      <p:cBhvr>
                                        <p:cTn id="12" dur="768" fill="hold"/>
                                        <p:tgtEl>
                                          <p:spTgt spid="49154"/>
                                        </p:tgtEl>
                                        <p:attrNameLst>
                                          <p:attrName>ppt_y</p:attrName>
                                        </p:attrNameLst>
                                      </p:cBhvr>
                                      <p:to>
                                        <p:strVal val="(#ppt_y+0.4)"/>
                                      </p:to>
                                    </p:set>
                                    <p:anim from="(#ppt_y+0.4)" to="(#ppt_y)" calcmode="lin" valueType="num">
                                      <p:cBhvr>
                                        <p:cTn id="13" dur="1230" accel="100000" fill="hold">
                                          <p:stCondLst>
                                            <p:cond delay="768"/>
                                          </p:stCondLst>
                                        </p:cTn>
                                        <p:tgtEl>
                                          <p:spTgt spid="4915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9155">
                                            <p:txEl>
                                              <p:pRg st="0" end="0"/>
                                            </p:txEl>
                                          </p:spTgt>
                                        </p:tgtEl>
                                        <p:attrNameLst>
                                          <p:attrName>style.visibility</p:attrName>
                                        </p:attrNameLst>
                                      </p:cBhvr>
                                      <p:to>
                                        <p:strVal val="visible"/>
                                      </p:to>
                                    </p:set>
                                    <p:anim calcmode="lin" valueType="num">
                                      <p:cBhvr>
                                        <p:cTn id="18" dur="500" fill="hold"/>
                                        <p:tgtEl>
                                          <p:spTgt spid="4915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915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FİZİKSEL ŞİDDET</a:t>
            </a:r>
            <a:endParaRPr lang="tr-TR" dirty="0">
              <a:solidFill>
                <a:srgbClr val="FF0000"/>
              </a:solidFill>
            </a:endParaRPr>
          </a:p>
        </p:txBody>
      </p:sp>
      <p:sp>
        <p:nvSpPr>
          <p:cNvPr id="3" name="İçerik Yer Tutucusu 2"/>
          <p:cNvSpPr>
            <a:spLocks noGrp="1"/>
          </p:cNvSpPr>
          <p:nvPr>
            <p:ph idx="1"/>
          </p:nvPr>
        </p:nvSpPr>
        <p:spPr/>
        <p:txBody>
          <a:bodyPr/>
          <a:lstStyle/>
          <a:p>
            <a:pPr marL="0" indent="0">
              <a:buNone/>
            </a:pPr>
            <a:endParaRPr lang="tr-TR" dirty="0"/>
          </a:p>
        </p:txBody>
      </p:sp>
      <p:pic>
        <p:nvPicPr>
          <p:cNvPr id="4" name="Resim 3" descr="kadÄ±na Åiddet haberleri 2019 ile ilgili gÃ¶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2817920" y="2471817"/>
            <a:ext cx="5976664" cy="3705146"/>
          </a:xfrm>
          <a:prstGeom prst="rect">
            <a:avLst/>
          </a:prstGeom>
          <a:noFill/>
          <a:ln>
            <a:noFill/>
          </a:ln>
        </p:spPr>
      </p:pic>
    </p:spTree>
    <p:extLst>
      <p:ext uri="{BB962C8B-B14F-4D97-AF65-F5344CB8AC3E}">
        <p14:creationId xmlns:p14="http://schemas.microsoft.com/office/powerpoint/2010/main" val="3323498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PSİKOLOJİK (</a:t>
            </a:r>
            <a:r>
              <a:rPr lang="tr-TR" dirty="0" err="1" smtClean="0">
                <a:solidFill>
                  <a:srgbClr val="FF0000"/>
                </a:solidFill>
              </a:rPr>
              <a:t>Duygusal,sözel</a:t>
            </a:r>
            <a:r>
              <a:rPr lang="tr-TR" dirty="0" smtClean="0">
                <a:solidFill>
                  <a:srgbClr val="FF0000"/>
                </a:solidFill>
              </a:rPr>
              <a:t>) ŞİDDET</a:t>
            </a:r>
            <a:endParaRPr lang="tr-TR" dirty="0">
              <a:solidFill>
                <a:srgbClr val="FF0000"/>
              </a:solidFill>
            </a:endParaRPr>
          </a:p>
        </p:txBody>
      </p:sp>
      <p:sp>
        <p:nvSpPr>
          <p:cNvPr id="3" name="İçerik Yer Tutucusu 2"/>
          <p:cNvSpPr>
            <a:spLocks noGrp="1"/>
          </p:cNvSpPr>
          <p:nvPr>
            <p:ph idx="1"/>
          </p:nvPr>
        </p:nvSpPr>
        <p:spPr/>
        <p:txBody>
          <a:bodyPr/>
          <a:lstStyle/>
          <a:p>
            <a:r>
              <a:rPr lang="tr-TR" dirty="0"/>
              <a:t>K</a:t>
            </a:r>
            <a:r>
              <a:rPr lang="tr-TR" dirty="0" smtClean="0"/>
              <a:t>adınların </a:t>
            </a:r>
            <a:r>
              <a:rPr lang="tr-TR" dirty="0"/>
              <a:t>%84’ü eşinin </a:t>
            </a:r>
            <a:r>
              <a:rPr lang="tr-TR" dirty="0" smtClean="0"/>
              <a:t>şiddetine </a:t>
            </a:r>
            <a:r>
              <a:rPr lang="tr-TR" dirty="0"/>
              <a:t>maruz kalmaktadır</a:t>
            </a:r>
            <a:r>
              <a:rPr lang="tr-TR" dirty="0" smtClean="0"/>
              <a:t>.</a:t>
            </a:r>
          </a:p>
          <a:p>
            <a:endParaRPr lang="tr-TR" dirty="0"/>
          </a:p>
        </p:txBody>
      </p:sp>
      <p:sp>
        <p:nvSpPr>
          <p:cNvPr id="5" name="AutoShape 2" descr="SÃZEL ÅÄ°DDET ile ilgili gÃ¶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2" name="Picture 4" descr="SÃZEL ÅÄ°DDET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9" y="3212976"/>
            <a:ext cx="6498654" cy="269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302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CİNSEL ŞİDDET</a:t>
            </a:r>
            <a:endParaRPr lang="tr-TR" dirty="0"/>
          </a:p>
        </p:txBody>
      </p:sp>
      <p:pic>
        <p:nvPicPr>
          <p:cNvPr id="4098" name="Picture 2" descr="PD'den Kadınlar Günü açıklaması: Ruhsal, fiziksel, cinsel şiddet va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1829" y="1825625"/>
            <a:ext cx="782834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496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EKONOMİK ŞİDDET</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Kadınların </a:t>
            </a:r>
            <a:r>
              <a:rPr lang="tr-TR" dirty="0"/>
              <a:t>%77’si kocasından çalışma izni alamamakta, %21’i ise kocasından ev harcamaları için yeterli parayı alamamaktadır.</a:t>
            </a:r>
          </a:p>
          <a:p>
            <a:endParaRPr lang="tr-TR" dirty="0"/>
          </a:p>
        </p:txBody>
      </p:sp>
      <p:pic>
        <p:nvPicPr>
          <p:cNvPr id="4098" name="Picture 2" descr="EKONOMÄ°K ÅÄ°DDET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5" y="3318559"/>
            <a:ext cx="5367883" cy="302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05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cap="all" dirty="0"/>
              <a:t>Ş</a:t>
            </a:r>
            <a:r>
              <a:rPr lang="da-DK" b="1" cap="all" dirty="0" err="1"/>
              <a:t>iddet</a:t>
            </a:r>
            <a:r>
              <a:rPr lang="da-DK" b="1" cap="all" dirty="0"/>
              <a:t> D</a:t>
            </a:r>
            <a:r>
              <a:rPr lang="tr-TR" b="1" cap="all" dirty="0" err="1"/>
              <a:t>öngüsü</a:t>
            </a:r>
            <a:r>
              <a:rPr lang="tr-TR" b="1" cap="all" dirty="0"/>
              <a:t> </a:t>
            </a:r>
            <a:br>
              <a:rPr lang="tr-TR" b="1" cap="all" dirty="0"/>
            </a:br>
            <a:endParaRPr lang="tr-TR" dirty="0"/>
          </a:p>
        </p:txBody>
      </p:sp>
      <p:sp>
        <p:nvSpPr>
          <p:cNvPr id="3" name="İçerik Yer Tutucusu 2"/>
          <p:cNvSpPr>
            <a:spLocks noGrp="1"/>
          </p:cNvSpPr>
          <p:nvPr>
            <p:ph idx="1"/>
          </p:nvPr>
        </p:nvSpPr>
        <p:spPr/>
        <p:txBody>
          <a:bodyPr/>
          <a:lstStyle/>
          <a:p>
            <a:r>
              <a:rPr lang="en-US" dirty="0" err="1"/>
              <a:t>Şiddetin</a:t>
            </a:r>
            <a:r>
              <a:rPr lang="en-US" dirty="0"/>
              <a:t> </a:t>
            </a:r>
            <a:r>
              <a:rPr lang="en-US" dirty="0" err="1"/>
              <a:t>klasik</a:t>
            </a:r>
            <a:r>
              <a:rPr lang="en-US" dirty="0"/>
              <a:t> </a:t>
            </a:r>
            <a:r>
              <a:rPr lang="en-US" dirty="0" err="1"/>
              <a:t>bir</a:t>
            </a:r>
            <a:r>
              <a:rPr lang="en-US" dirty="0"/>
              <a:t> </a:t>
            </a:r>
            <a:r>
              <a:rPr lang="en-US" dirty="0" err="1"/>
              <a:t>kısır</a:t>
            </a:r>
            <a:r>
              <a:rPr lang="en-US" dirty="0"/>
              <a:t> d</a:t>
            </a:r>
            <a:r>
              <a:rPr lang="tr-TR" dirty="0"/>
              <a:t>ö</a:t>
            </a:r>
            <a:r>
              <a:rPr lang="en-US" dirty="0" err="1"/>
              <a:t>ngüsü</a:t>
            </a:r>
            <a:r>
              <a:rPr lang="en-US" dirty="0"/>
              <a:t> </a:t>
            </a:r>
            <a:r>
              <a:rPr lang="en-US" dirty="0" err="1"/>
              <a:t>vardır</a:t>
            </a:r>
            <a:r>
              <a:rPr lang="en-US" dirty="0"/>
              <a:t>. </a:t>
            </a:r>
            <a:endParaRPr lang="en-US" dirty="0" smtClean="0"/>
          </a:p>
          <a:p>
            <a:r>
              <a:rPr lang="en-US" dirty="0" smtClean="0"/>
              <a:t>S</a:t>
            </a:r>
            <a:r>
              <a:rPr lang="en-US" dirty="0"/>
              <a:t>̧</a:t>
            </a:r>
            <a:r>
              <a:rPr lang="da-DK" dirty="0" err="1"/>
              <a:t>iddet</a:t>
            </a:r>
            <a:r>
              <a:rPr lang="da-DK" dirty="0"/>
              <a:t> g</a:t>
            </a:r>
            <a:r>
              <a:rPr lang="tr-TR" dirty="0"/>
              <a:t>ö</a:t>
            </a:r>
            <a:r>
              <a:rPr lang="en-US" dirty="0" err="1"/>
              <a:t>ren</a:t>
            </a:r>
            <a:r>
              <a:rPr lang="en-US" dirty="0"/>
              <a:t> </a:t>
            </a:r>
            <a:r>
              <a:rPr lang="en-US" dirty="0" err="1"/>
              <a:t>kadınlar</a:t>
            </a:r>
            <a:r>
              <a:rPr lang="en-US" dirty="0"/>
              <a:t> </a:t>
            </a:r>
            <a:r>
              <a:rPr lang="en-US" dirty="0" err="1"/>
              <a:t>sürekli</a:t>
            </a:r>
            <a:r>
              <a:rPr lang="en-US" dirty="0"/>
              <a:t> d</a:t>
            </a:r>
            <a:r>
              <a:rPr lang="tr-TR" dirty="0"/>
              <a:t>ö</a:t>
            </a:r>
            <a:r>
              <a:rPr lang="en-US" dirty="0" err="1"/>
              <a:t>vülmemekte</a:t>
            </a:r>
            <a:r>
              <a:rPr lang="en-US" dirty="0"/>
              <a:t> </a:t>
            </a:r>
            <a:r>
              <a:rPr lang="en-US" dirty="0" err="1"/>
              <a:t>şiddet</a:t>
            </a:r>
            <a:r>
              <a:rPr lang="en-US" dirty="0"/>
              <a:t> belli </a:t>
            </a:r>
            <a:r>
              <a:rPr lang="en-US" dirty="0" err="1"/>
              <a:t>aralıklarla</a:t>
            </a:r>
            <a:r>
              <a:rPr lang="en-US" dirty="0"/>
              <a:t> </a:t>
            </a:r>
            <a:r>
              <a:rPr lang="en-US" dirty="0" err="1"/>
              <a:t>ortaya</a:t>
            </a:r>
            <a:r>
              <a:rPr lang="en-US" dirty="0"/>
              <a:t> </a:t>
            </a:r>
            <a:r>
              <a:rPr lang="en-US" dirty="0" err="1"/>
              <a:t>çıkmakta</a:t>
            </a:r>
            <a:r>
              <a:rPr lang="en-US" dirty="0"/>
              <a:t>, </a:t>
            </a:r>
            <a:r>
              <a:rPr lang="en-US" dirty="0" err="1"/>
              <a:t>bu</a:t>
            </a:r>
            <a:r>
              <a:rPr lang="en-US" dirty="0"/>
              <a:t> d</a:t>
            </a:r>
            <a:r>
              <a:rPr lang="tr-TR" dirty="0"/>
              <a:t>ö</a:t>
            </a:r>
            <a:r>
              <a:rPr lang="en-US" dirty="0" err="1"/>
              <a:t>ngü</a:t>
            </a:r>
            <a:r>
              <a:rPr lang="en-US" dirty="0"/>
              <a:t> </a:t>
            </a:r>
            <a:r>
              <a:rPr lang="en-US" dirty="0" err="1"/>
              <a:t>üç</a:t>
            </a:r>
            <a:r>
              <a:rPr lang="en-US" dirty="0"/>
              <a:t> </a:t>
            </a:r>
            <a:r>
              <a:rPr lang="en-US" dirty="0" err="1"/>
              <a:t>aşamadan</a:t>
            </a:r>
            <a:r>
              <a:rPr lang="en-US" dirty="0"/>
              <a:t> </a:t>
            </a:r>
            <a:r>
              <a:rPr lang="en-US" dirty="0" err="1"/>
              <a:t>oluşmakta</a:t>
            </a:r>
            <a:r>
              <a:rPr lang="en-US" dirty="0"/>
              <a:t> </a:t>
            </a:r>
            <a:r>
              <a:rPr lang="en-US" dirty="0" err="1"/>
              <a:t>ve</a:t>
            </a:r>
            <a:r>
              <a:rPr lang="en-US" dirty="0"/>
              <a:t> her </a:t>
            </a:r>
            <a:r>
              <a:rPr lang="en-US" dirty="0" err="1"/>
              <a:t>aşamanın</a:t>
            </a:r>
            <a:r>
              <a:rPr lang="en-US" dirty="0"/>
              <a:t> </a:t>
            </a:r>
            <a:r>
              <a:rPr lang="en-US" dirty="0" err="1"/>
              <a:t>süresi</a:t>
            </a:r>
            <a:r>
              <a:rPr lang="en-US" dirty="0"/>
              <a:t> </a:t>
            </a:r>
            <a:r>
              <a:rPr lang="en-US" dirty="0" err="1"/>
              <a:t>ve</a:t>
            </a:r>
            <a:r>
              <a:rPr lang="en-US" dirty="0"/>
              <a:t> </a:t>
            </a:r>
            <a:r>
              <a:rPr lang="en-US" dirty="0" err="1"/>
              <a:t>yoğunluğu</a:t>
            </a:r>
            <a:r>
              <a:rPr lang="en-US" dirty="0"/>
              <a:t> </a:t>
            </a:r>
            <a:r>
              <a:rPr lang="en-US" dirty="0" err="1"/>
              <a:t>farklı</a:t>
            </a:r>
            <a:r>
              <a:rPr lang="en-US" dirty="0"/>
              <a:t> </a:t>
            </a:r>
            <a:r>
              <a:rPr lang="en-US" dirty="0" err="1" smtClean="0"/>
              <a:t>olabilmektedir</a:t>
            </a:r>
            <a:r>
              <a:rPr lang="en-US" dirty="0" smtClean="0"/>
              <a:t>.</a:t>
            </a:r>
            <a:r>
              <a:rPr lang="tr-TR" dirty="0" smtClean="0">
                <a:effectLst/>
              </a:rPr>
              <a:t> </a:t>
            </a:r>
            <a:endParaRPr lang="tr-TR" dirty="0"/>
          </a:p>
        </p:txBody>
      </p:sp>
    </p:spTree>
    <p:extLst>
      <p:ext uri="{BB962C8B-B14F-4D97-AF65-F5344CB8AC3E}">
        <p14:creationId xmlns:p14="http://schemas.microsoft.com/office/powerpoint/2010/main" val="1723490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8" name="Picture 4" descr="https://ekmekvegul.net/storage/images/9VW140r3mfywanLQFneUELramJiR5CvSA9FpmpUt.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896" y="365124"/>
            <a:ext cx="10405872" cy="623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973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iddet_tekeri.jpg"/>
          <p:cNvPicPr>
            <a:picLocks noGrp="1" noChangeAspect="1"/>
          </p:cNvPicPr>
          <p:nvPr>
            <p:ph idx="1"/>
          </p:nvPr>
        </p:nvPicPr>
        <p:blipFill>
          <a:blip r:embed="rId2"/>
          <a:stretch>
            <a:fillRect/>
          </a:stretch>
        </p:blipFill>
        <p:spPr>
          <a:xfrm>
            <a:off x="1524000" y="0"/>
            <a:ext cx="9144000" cy="6858000"/>
          </a:xfrm>
        </p:spPr>
      </p:pic>
    </p:spTree>
    <p:extLst>
      <p:ext uri="{BB962C8B-B14F-4D97-AF65-F5344CB8AC3E}">
        <p14:creationId xmlns:p14="http://schemas.microsoft.com/office/powerpoint/2010/main" val="9025045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Dünya Sağlık Örgütü tarafından 2021 yılında yayınlanan “Kadına Yönelik Şiddet Yaygınlık Tahminleri” </a:t>
            </a:r>
            <a:r>
              <a:rPr lang="tr-TR" sz="3600" b="1" dirty="0" smtClean="0"/>
              <a:t>raporunda; </a:t>
            </a:r>
            <a:endParaRPr lang="tr-TR" sz="3600" b="1" dirty="0"/>
          </a:p>
        </p:txBody>
      </p:sp>
      <p:sp>
        <p:nvSpPr>
          <p:cNvPr id="3" name="İçerik Yer Tutucusu 2"/>
          <p:cNvSpPr>
            <a:spLocks noGrp="1"/>
          </p:cNvSpPr>
          <p:nvPr>
            <p:ph idx="1"/>
          </p:nvPr>
        </p:nvSpPr>
        <p:spPr/>
        <p:txBody>
          <a:bodyPr>
            <a:normAutofit/>
          </a:bodyPr>
          <a:lstStyle/>
          <a:p>
            <a:pPr algn="just"/>
            <a:r>
              <a:rPr lang="tr-TR" sz="3200" dirty="0"/>
              <a:t>D</a:t>
            </a:r>
            <a:r>
              <a:rPr lang="tr-TR" sz="3200" dirty="0" smtClean="0"/>
              <a:t>ünya </a:t>
            </a:r>
            <a:r>
              <a:rPr lang="tr-TR" sz="3200" dirty="0"/>
              <a:t>çapında eşi veya birlikte olduğu kişi, literatürde genellikle kullanılan terim ile yakın partneri, tarafından fiziksel ve/veya cinsel şiddete maruz kalan kadın oranları şu şekildedir: </a:t>
            </a:r>
            <a:endParaRPr lang="tr-TR" sz="3200" dirty="0" smtClean="0"/>
          </a:p>
          <a:p>
            <a:pPr algn="just">
              <a:buFont typeface="Wingdings" panose="05000000000000000000" pitchFamily="2" charset="2"/>
              <a:buChar char="Ø"/>
            </a:pPr>
            <a:r>
              <a:rPr lang="tr-TR" sz="3200" dirty="0"/>
              <a:t> </a:t>
            </a:r>
            <a:r>
              <a:rPr lang="tr-TR" sz="3200" dirty="0" smtClean="0"/>
              <a:t>15 </a:t>
            </a:r>
            <a:r>
              <a:rPr lang="tr-TR" sz="3200" dirty="0"/>
              <a:t>yaş üzerinde yaşamın herhangi bir dönemi için %26, </a:t>
            </a:r>
            <a:endParaRPr lang="tr-TR" sz="3200" dirty="0" smtClean="0"/>
          </a:p>
          <a:p>
            <a:pPr algn="just">
              <a:buFont typeface="Wingdings" panose="05000000000000000000" pitchFamily="2" charset="2"/>
              <a:buChar char="Ø"/>
            </a:pPr>
            <a:r>
              <a:rPr lang="tr-TR" sz="3200" dirty="0"/>
              <a:t> </a:t>
            </a:r>
            <a:r>
              <a:rPr lang="tr-TR" sz="3200" dirty="0" smtClean="0"/>
              <a:t>15 </a:t>
            </a:r>
            <a:r>
              <a:rPr lang="tr-TR" sz="3200" dirty="0"/>
              <a:t>yaş üzerinde son 12 aylık dönem için %10, </a:t>
            </a:r>
            <a:endParaRPr lang="tr-TR" sz="3200" dirty="0" smtClean="0"/>
          </a:p>
          <a:p>
            <a:pPr algn="just">
              <a:buFont typeface="Wingdings" panose="05000000000000000000" pitchFamily="2" charset="2"/>
              <a:buChar char="Ø"/>
            </a:pPr>
            <a:r>
              <a:rPr lang="tr-TR" sz="3200" dirty="0"/>
              <a:t> </a:t>
            </a:r>
            <a:r>
              <a:rPr lang="tr-TR" sz="3200" dirty="0" smtClean="0"/>
              <a:t>15-49 </a:t>
            </a:r>
            <a:r>
              <a:rPr lang="tr-TR" sz="3200" dirty="0"/>
              <a:t>yaş arasında yaşamın herhangi bir dönemi için %27, </a:t>
            </a:r>
            <a:endParaRPr lang="tr-TR" sz="3200" dirty="0" smtClean="0"/>
          </a:p>
          <a:p>
            <a:pPr algn="just">
              <a:buFont typeface="Wingdings" panose="05000000000000000000" pitchFamily="2" charset="2"/>
              <a:buChar char="Ø"/>
            </a:pPr>
            <a:r>
              <a:rPr lang="tr-TR" sz="3200" dirty="0" smtClean="0"/>
              <a:t>15-49 </a:t>
            </a:r>
            <a:r>
              <a:rPr lang="tr-TR" sz="3200" dirty="0"/>
              <a:t>yaş arasında 12 aylık dönem için %</a:t>
            </a:r>
            <a:r>
              <a:rPr lang="tr-TR" sz="3200" dirty="0" smtClean="0"/>
              <a:t>13’dür.</a:t>
            </a:r>
            <a:endParaRPr lang="tr-TR" sz="3200" dirty="0"/>
          </a:p>
        </p:txBody>
      </p:sp>
    </p:spTree>
    <p:extLst>
      <p:ext uri="{BB962C8B-B14F-4D97-AF65-F5344CB8AC3E}">
        <p14:creationId xmlns:p14="http://schemas.microsoft.com/office/powerpoint/2010/main" val="16800308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3200" dirty="0" smtClean="0"/>
              <a:t>Yaşam </a:t>
            </a:r>
            <a:r>
              <a:rPr lang="tr-TR" sz="3200" dirty="0"/>
              <a:t>boyu </a:t>
            </a:r>
            <a:r>
              <a:rPr lang="tr-TR" sz="3200" dirty="0" smtClean="0"/>
              <a:t>kadına </a:t>
            </a:r>
            <a:r>
              <a:rPr lang="tr-TR" sz="3200" dirty="0"/>
              <a:t>yönelik şiddet yaygınlığının en düşük olduğu bölgenin </a:t>
            </a:r>
            <a:r>
              <a:rPr lang="tr-TR" sz="3200" dirty="0" smtClean="0"/>
              <a:t>Güney </a:t>
            </a:r>
            <a:r>
              <a:rPr lang="tr-TR" sz="3200" dirty="0"/>
              <a:t>Avrupa (%16), en yüksek olduğu bölgenin </a:t>
            </a:r>
            <a:r>
              <a:rPr lang="tr-TR" sz="3200" dirty="0">
                <a:solidFill>
                  <a:srgbClr val="FF0000"/>
                </a:solidFill>
              </a:rPr>
              <a:t>Güney Asya (%35) </a:t>
            </a:r>
            <a:r>
              <a:rPr lang="tr-TR" sz="3200" dirty="0" smtClean="0"/>
              <a:t>olduğu </a:t>
            </a:r>
            <a:r>
              <a:rPr lang="tr-TR" sz="3200" dirty="0"/>
              <a:t>görülmektedir. </a:t>
            </a:r>
            <a:endParaRPr lang="tr-TR" sz="3200" dirty="0" smtClean="0"/>
          </a:p>
          <a:p>
            <a:pPr algn="just"/>
            <a:r>
              <a:rPr lang="tr-TR" sz="3200" dirty="0" smtClean="0"/>
              <a:t>Son </a:t>
            </a:r>
            <a:r>
              <a:rPr lang="tr-TR" sz="3200" dirty="0"/>
              <a:t>12 aylık dönemdeki şiddet yaygınlığı </a:t>
            </a:r>
            <a:r>
              <a:rPr lang="tr-TR" sz="3200" dirty="0" smtClean="0"/>
              <a:t>verilerinde </a:t>
            </a:r>
            <a:r>
              <a:rPr lang="tr-TR" sz="3200" dirty="0"/>
              <a:t>ise en yüksek oranın </a:t>
            </a:r>
            <a:r>
              <a:rPr lang="tr-TR" sz="3200" dirty="0">
                <a:solidFill>
                  <a:srgbClr val="FF0000"/>
                </a:solidFill>
              </a:rPr>
              <a:t>Sahra Altı Afrika’da (%20)</a:t>
            </a:r>
            <a:r>
              <a:rPr lang="tr-TR" sz="3200" dirty="0"/>
              <a:t>, en </a:t>
            </a:r>
            <a:r>
              <a:rPr lang="tr-TR" sz="3200" dirty="0" smtClean="0"/>
              <a:t>düşük </a:t>
            </a:r>
            <a:r>
              <a:rPr lang="tr-TR" sz="3200" dirty="0"/>
              <a:t>oranın Avustralya ve Yeni Zelanda’da (%3) bulunduğunu </a:t>
            </a:r>
            <a:r>
              <a:rPr lang="tr-TR" sz="3200" dirty="0" smtClean="0"/>
              <a:t>ortaya </a:t>
            </a:r>
            <a:r>
              <a:rPr lang="tr-TR" sz="3200" dirty="0"/>
              <a:t>koymaktadır.</a:t>
            </a:r>
          </a:p>
        </p:txBody>
      </p:sp>
      <p:sp>
        <p:nvSpPr>
          <p:cNvPr id="4" name="Başlık 1"/>
          <p:cNvSpPr>
            <a:spLocks noGrp="1"/>
          </p:cNvSpPr>
          <p:nvPr>
            <p:ph type="title"/>
          </p:nvPr>
        </p:nvSpPr>
        <p:spPr/>
        <p:txBody>
          <a:bodyPr>
            <a:normAutofit/>
          </a:bodyPr>
          <a:lstStyle/>
          <a:p>
            <a:r>
              <a:rPr lang="tr-TR" sz="3600" b="1" dirty="0"/>
              <a:t>Dünya Sağlık Örgütü tarafından 2021 yılında yayınlanan “Kadına Yönelik Şiddet Yaygınlık Tahminleri” </a:t>
            </a:r>
            <a:r>
              <a:rPr lang="tr-TR" sz="3600" b="1" dirty="0" smtClean="0"/>
              <a:t>raporunda; </a:t>
            </a:r>
            <a:endParaRPr lang="tr-TR" sz="3600" b="1" dirty="0"/>
          </a:p>
        </p:txBody>
      </p:sp>
    </p:spTree>
    <p:extLst>
      <p:ext uri="{BB962C8B-B14F-4D97-AF65-F5344CB8AC3E}">
        <p14:creationId xmlns:p14="http://schemas.microsoft.com/office/powerpoint/2010/main" val="3252661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rotWithShape="1">
          <a:blip r:embed="rId2"/>
          <a:srcRect t="23078"/>
          <a:stretch/>
        </p:blipFill>
        <p:spPr>
          <a:xfrm>
            <a:off x="279134" y="1690688"/>
            <a:ext cx="11074666" cy="4767864"/>
          </a:xfrm>
          <a:prstGeom prst="rect">
            <a:avLst/>
          </a:prstGeom>
        </p:spPr>
      </p:pic>
    </p:spTree>
    <p:extLst>
      <p:ext uri="{BB962C8B-B14F-4D97-AF65-F5344CB8AC3E}">
        <p14:creationId xmlns:p14="http://schemas.microsoft.com/office/powerpoint/2010/main" val="17612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tr-TR" smtClean="0"/>
          </a:p>
        </p:txBody>
      </p:sp>
      <p:sp>
        <p:nvSpPr>
          <p:cNvPr id="47107" name="Rectangle 3"/>
          <p:cNvSpPr>
            <a:spLocks noGrp="1" noChangeArrowheads="1"/>
          </p:cNvSpPr>
          <p:nvPr>
            <p:ph type="body" idx="1"/>
          </p:nvPr>
        </p:nvSpPr>
        <p:spPr>
          <a:xfrm>
            <a:off x="914400" y="2060576"/>
            <a:ext cx="10538233" cy="3159125"/>
          </a:xfrm>
          <a:ln w="38100"/>
        </p:spPr>
        <p:style>
          <a:lnRef idx="2">
            <a:schemeClr val="accent1"/>
          </a:lnRef>
          <a:fillRef idx="1">
            <a:schemeClr val="lt1"/>
          </a:fillRef>
          <a:effectRef idx="0">
            <a:schemeClr val="accent1"/>
          </a:effectRef>
          <a:fontRef idx="minor">
            <a:schemeClr val="dk1"/>
          </a:fontRef>
        </p:style>
        <p:txBody>
          <a:bodyPr/>
          <a:lstStyle/>
          <a:p>
            <a:pPr eaLnBrk="1" hangingPunct="1">
              <a:buFont typeface="Wingdings" panose="05000000000000000000" pitchFamily="2" charset="2"/>
              <a:buNone/>
            </a:pPr>
            <a:r>
              <a:rPr lang="tr-TR" sz="3400" b="1" dirty="0">
                <a:solidFill>
                  <a:srgbClr val="660066"/>
                </a:solidFill>
                <a:latin typeface="Comic Sans MS" panose="030F0702030302020204" pitchFamily="66" charset="0"/>
              </a:rPr>
              <a:t>  </a:t>
            </a:r>
            <a:endParaRPr lang="tr-TR" sz="3400" b="1" dirty="0" smtClean="0">
              <a:solidFill>
                <a:srgbClr val="660066"/>
              </a:solidFill>
              <a:latin typeface="Comic Sans MS" panose="030F0702030302020204" pitchFamily="66" charset="0"/>
            </a:endParaRPr>
          </a:p>
          <a:p>
            <a:pPr eaLnBrk="1" hangingPunct="1">
              <a:buFont typeface="Wingdings" panose="05000000000000000000" pitchFamily="2" charset="2"/>
              <a:buChar char="Ø"/>
            </a:pPr>
            <a:r>
              <a:rPr lang="tr-TR" sz="3400" b="1" dirty="0" smtClean="0">
                <a:solidFill>
                  <a:srgbClr val="660066"/>
                </a:solidFill>
                <a:latin typeface="Comic Sans MS" panose="030F0702030302020204" pitchFamily="66" charset="0"/>
              </a:rPr>
              <a:t>1975 </a:t>
            </a:r>
            <a:r>
              <a:rPr lang="tr-TR" sz="3400" b="1" dirty="0">
                <a:solidFill>
                  <a:srgbClr val="660066"/>
                </a:solidFill>
                <a:latin typeface="Comic Sans MS" panose="030F0702030302020204" pitchFamily="66" charset="0"/>
              </a:rPr>
              <a:t>yılında “Dünya Kadınlar Yılı” </a:t>
            </a:r>
            <a:r>
              <a:rPr lang="tr-TR" sz="3400" b="1" dirty="0" err="1">
                <a:solidFill>
                  <a:srgbClr val="660066"/>
                </a:solidFill>
                <a:latin typeface="Comic Sans MS" panose="030F0702030302020204" pitchFamily="66" charset="0"/>
              </a:rPr>
              <a:t>nı</a:t>
            </a:r>
            <a:r>
              <a:rPr lang="tr-TR" sz="3400" b="1" dirty="0">
                <a:solidFill>
                  <a:srgbClr val="660066"/>
                </a:solidFill>
                <a:latin typeface="Comic Sans MS" panose="030F0702030302020204" pitchFamily="66" charset="0"/>
              </a:rPr>
              <a:t> ilan eden Birleşmiş Milletler Örgütü, 16 Aralık 1977 tarihinde 8 Mart’ı tüm kadınlar için, Dünya Kadınlar Günü olarak kutlanmasını kararlaştırdı</a:t>
            </a:r>
            <a:r>
              <a:rPr lang="tr-TR" sz="3400" b="1" dirty="0" smtClean="0">
                <a:solidFill>
                  <a:srgbClr val="660066"/>
                </a:solidFill>
                <a:latin typeface="Comic Sans MS" panose="030F0702030302020204" pitchFamily="66" charset="0"/>
              </a:rPr>
              <a:t>.</a:t>
            </a:r>
          </a:p>
          <a:p>
            <a:pPr eaLnBrk="1" hangingPunct="1">
              <a:buFont typeface="Wingdings" panose="05000000000000000000" pitchFamily="2" charset="2"/>
              <a:buNone/>
            </a:pPr>
            <a:endParaRPr lang="tr-TR" sz="3400" b="1" dirty="0">
              <a:solidFill>
                <a:srgbClr val="660066"/>
              </a:solidFill>
              <a:latin typeface="Comic Sans MS" panose="030F0702030302020204" pitchFamily="66" charset="0"/>
            </a:endParaRPr>
          </a:p>
        </p:txBody>
      </p:sp>
    </p:spTree>
    <p:extLst>
      <p:ext uri="{BB962C8B-B14F-4D97-AF65-F5344CB8AC3E}">
        <p14:creationId xmlns:p14="http://schemas.microsoft.com/office/powerpoint/2010/main" val="3168921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768" decel="100000"/>
                                        <p:tgtEl>
                                          <p:spTgt spid="47106"/>
                                        </p:tgtEl>
                                      </p:cBhvr>
                                    </p:animEffect>
                                    <p:animScale>
                                      <p:cBhvr>
                                        <p:cTn id="8" dur="768" decel="100000"/>
                                        <p:tgtEl>
                                          <p:spTgt spid="47106"/>
                                        </p:tgtEl>
                                      </p:cBhvr>
                                      <p:from x="10000" y="10000"/>
                                      <p:to x="200000" y="450000"/>
                                    </p:animScale>
                                    <p:animScale>
                                      <p:cBhvr>
                                        <p:cTn id="9" dur="1230" accel="100000" fill="hold">
                                          <p:stCondLst>
                                            <p:cond delay="768"/>
                                          </p:stCondLst>
                                        </p:cTn>
                                        <p:tgtEl>
                                          <p:spTgt spid="47106"/>
                                        </p:tgtEl>
                                      </p:cBhvr>
                                      <p:from x="200000" y="450000"/>
                                      <p:to x="100000" y="100000"/>
                                    </p:animScale>
                                    <p:set>
                                      <p:cBhvr>
                                        <p:cTn id="10" dur="768" fill="hold"/>
                                        <p:tgtEl>
                                          <p:spTgt spid="47106"/>
                                        </p:tgtEl>
                                        <p:attrNameLst>
                                          <p:attrName>ppt_x</p:attrName>
                                        </p:attrNameLst>
                                      </p:cBhvr>
                                      <p:to>
                                        <p:strVal val="(0.5)"/>
                                      </p:to>
                                    </p:set>
                                    <p:anim from="(0.5)" to="(#ppt_x)" calcmode="lin" valueType="num">
                                      <p:cBhvr>
                                        <p:cTn id="11" dur="1230" accel="100000" fill="hold">
                                          <p:stCondLst>
                                            <p:cond delay="768"/>
                                          </p:stCondLst>
                                        </p:cTn>
                                        <p:tgtEl>
                                          <p:spTgt spid="47106"/>
                                        </p:tgtEl>
                                        <p:attrNameLst>
                                          <p:attrName>ppt_x</p:attrName>
                                        </p:attrNameLst>
                                      </p:cBhvr>
                                    </p:anim>
                                    <p:set>
                                      <p:cBhvr>
                                        <p:cTn id="12" dur="768" fill="hold"/>
                                        <p:tgtEl>
                                          <p:spTgt spid="47106"/>
                                        </p:tgtEl>
                                        <p:attrNameLst>
                                          <p:attrName>ppt_y</p:attrName>
                                        </p:attrNameLst>
                                      </p:cBhvr>
                                      <p:to>
                                        <p:strVal val="(#ppt_y+0.4)"/>
                                      </p:to>
                                    </p:set>
                                    <p:anim from="(#ppt_y+0.4)" to="(#ppt_y)" calcmode="lin" valueType="num">
                                      <p:cBhvr>
                                        <p:cTn id="13" dur="1230" accel="100000" fill="hold">
                                          <p:stCondLst>
                                            <p:cond delay="768"/>
                                          </p:stCondLst>
                                        </p:cTn>
                                        <p:tgtEl>
                                          <p:spTgt spid="4710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7107">
                                            <p:bg/>
                                          </p:spTgt>
                                        </p:tgtEl>
                                        <p:attrNameLst>
                                          <p:attrName>style.visibility</p:attrName>
                                        </p:attrNameLst>
                                      </p:cBhvr>
                                      <p:to>
                                        <p:strVal val="visible"/>
                                      </p:to>
                                    </p:set>
                                    <p:anim calcmode="lin" valueType="num">
                                      <p:cBhvr>
                                        <p:cTn id="18" dur="500" fill="hold"/>
                                        <p:tgtEl>
                                          <p:spTgt spid="47107">
                                            <p:bg/>
                                          </p:spTgt>
                                        </p:tgtEl>
                                        <p:attrNameLst>
                                          <p:attrName>ppt_w</p:attrName>
                                        </p:attrNameLst>
                                      </p:cBhvr>
                                      <p:tavLst>
                                        <p:tav tm="0">
                                          <p:val>
                                            <p:fltVal val="0"/>
                                          </p:val>
                                        </p:tav>
                                        <p:tav tm="100000">
                                          <p:val>
                                            <p:strVal val="#ppt_w"/>
                                          </p:val>
                                        </p:tav>
                                      </p:tavLst>
                                    </p:anim>
                                    <p:anim calcmode="lin" valueType="num">
                                      <p:cBhvr>
                                        <p:cTn id="19" dur="500" fill="hold"/>
                                        <p:tgtEl>
                                          <p:spTgt spid="47107">
                                            <p:bg/>
                                          </p:spTgt>
                                        </p:tgtEl>
                                        <p:attrNameLst>
                                          <p:attrName>ppt_h</p:attrName>
                                        </p:attrNameLst>
                                      </p:cBhvr>
                                      <p:tavLst>
                                        <p:tav tm="0">
                                          <p:val>
                                            <p:fltVal val="0"/>
                                          </p:val>
                                        </p:tav>
                                        <p:tav tm="100000">
                                          <p:val>
                                            <p:strVal val="#ppt_h"/>
                                          </p:val>
                                        </p:tav>
                                      </p:tavLst>
                                    </p:anim>
                                    <p:animEffect transition="in" filter="fade">
                                      <p:cBhvr>
                                        <p:cTn id="20" dur="500"/>
                                        <p:tgtEl>
                                          <p:spTgt spid="47107">
                                            <p:bg/>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47107">
                                            <p:txEl>
                                              <p:pRg st="0" end="0"/>
                                            </p:txEl>
                                          </p:spTgt>
                                        </p:tgtEl>
                                        <p:attrNameLst>
                                          <p:attrName>style.visibility</p:attrName>
                                        </p:attrNameLst>
                                      </p:cBhvr>
                                      <p:to>
                                        <p:strVal val="visible"/>
                                      </p:to>
                                    </p:set>
                                    <p:anim calcmode="lin" valueType="num">
                                      <p:cBhvr>
                                        <p:cTn id="25"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7107">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710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47107">
                                            <p:txEl>
                                              <p:pRg st="1" end="1"/>
                                            </p:txEl>
                                          </p:spTgt>
                                        </p:tgtEl>
                                        <p:attrNameLst>
                                          <p:attrName>style.visibility</p:attrName>
                                        </p:attrNameLst>
                                      </p:cBhvr>
                                      <p:to>
                                        <p:strVal val="visible"/>
                                      </p:to>
                                    </p:set>
                                    <p:anim calcmode="lin" valueType="num">
                                      <p:cBhvr>
                                        <p:cTn id="32" dur="500" fill="hold"/>
                                        <p:tgtEl>
                                          <p:spTgt spid="47107">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47107">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tr-TR" dirty="0" smtClean="0"/>
              <a:t>Türkiye’de ise kadınların:</a:t>
            </a:r>
            <a:endParaRPr lang="tr-TR" dirty="0"/>
          </a:p>
        </p:txBody>
      </p:sp>
      <p:sp>
        <p:nvSpPr>
          <p:cNvPr id="3" name="İçerik Yer Tutucusu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just"/>
            <a:r>
              <a:rPr lang="tr-TR" sz="3200" dirty="0" smtClean="0"/>
              <a:t>%</a:t>
            </a:r>
            <a:r>
              <a:rPr lang="tr-TR" sz="3200" dirty="0"/>
              <a:t>5’inin son 12 aylık dönemde, %11’inin yaşamın herhangi bir döneminde siber tacize maruz kaldığı,</a:t>
            </a:r>
          </a:p>
          <a:p>
            <a:pPr algn="just"/>
            <a:r>
              <a:rPr lang="tr-TR" sz="3200" dirty="0" smtClean="0"/>
              <a:t>%</a:t>
            </a:r>
            <a:r>
              <a:rPr lang="tr-TR" sz="3200" dirty="0"/>
              <a:t>2’sinin son 12 aylık dönemde, %5’inin yaşamın herhangi bir döneminde ısrarlı siber takip mağduru olduğu,</a:t>
            </a:r>
          </a:p>
          <a:p>
            <a:pPr algn="just"/>
            <a:r>
              <a:rPr lang="tr-TR" sz="3200" dirty="0" smtClean="0"/>
              <a:t>Siber </a:t>
            </a:r>
            <a:r>
              <a:rPr lang="tr-TR" sz="3200" dirty="0"/>
              <a:t>tacize uğrayan kadınların %77’sinin, ısrarlı siber takibe uğrayan kadınların %70’inin yakın partneri tarafından fiziksel </a:t>
            </a:r>
            <a:r>
              <a:rPr lang="tr-TR" sz="3200" dirty="0" smtClean="0"/>
              <a:t>ve/veya </a:t>
            </a:r>
            <a:r>
              <a:rPr lang="tr-TR" sz="3200" dirty="0"/>
              <a:t>cinsel şiddet türlerinden en az birine maruz kaldığı ortaya konulmuştur.</a:t>
            </a:r>
          </a:p>
          <a:p>
            <a:endParaRPr lang="tr-TR" dirty="0"/>
          </a:p>
        </p:txBody>
      </p:sp>
    </p:spTree>
    <p:extLst>
      <p:ext uri="{BB962C8B-B14F-4D97-AF65-F5344CB8AC3E}">
        <p14:creationId xmlns:p14="http://schemas.microsoft.com/office/powerpoint/2010/main" val="35743006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00062"/>
            <a:ext cx="10515600" cy="1325563"/>
          </a:xfrm>
        </p:spPr>
        <p:style>
          <a:lnRef idx="2">
            <a:schemeClr val="accent1"/>
          </a:lnRef>
          <a:fillRef idx="1">
            <a:schemeClr val="lt1"/>
          </a:fillRef>
          <a:effectRef idx="0">
            <a:schemeClr val="accent1"/>
          </a:effectRef>
          <a:fontRef idx="minor">
            <a:schemeClr val="dk1"/>
          </a:fontRef>
        </p:style>
        <p:txBody>
          <a:bodyPr>
            <a:normAutofit fontScale="90000"/>
          </a:bodyPr>
          <a:lstStyle/>
          <a:p>
            <a:pPr lvl="0"/>
            <a:r>
              <a:rPr lang="tr-TR" sz="3200" dirty="0">
                <a:solidFill>
                  <a:prstClr val="black"/>
                </a:solidFill>
                <a:effectLst>
                  <a:outerShdw blurRad="38100" dist="38100" dir="2700000" algn="tl">
                    <a:srgbClr val="000000">
                      <a:alpha val="43137"/>
                    </a:srgbClr>
                  </a:outerShdw>
                </a:effectLst>
              </a:rPr>
              <a:t>Kadına yönelik şiddetin en uç noktası olan kadın cinayetlerine ilişkin hem küresel düzeyde hem de ulusal düzeyde veriler toplanmaktadır. Bahse konu verilere göre </a:t>
            </a:r>
            <a:r>
              <a:rPr lang="tr-TR" sz="3200" dirty="0" smtClean="0">
                <a:solidFill>
                  <a:prstClr val="black"/>
                </a:solidFill>
                <a:effectLst>
                  <a:outerShdw blurRad="38100" dist="38100" dir="2700000" algn="tl">
                    <a:srgbClr val="000000">
                      <a:alpha val="43137"/>
                    </a:srgbClr>
                  </a:outerShdw>
                </a:effectLst>
              </a:rPr>
              <a:t>;</a:t>
            </a:r>
            <a:endParaRPr lang="tr-TR" sz="3200"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38200" y="1825624"/>
            <a:ext cx="10515600" cy="4517423"/>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Autofit/>
          </a:bodyPr>
          <a:lstStyle/>
          <a:p>
            <a:pPr lvl="0"/>
            <a:r>
              <a:rPr lang="tr-TR" sz="2400" dirty="0" smtClean="0">
                <a:solidFill>
                  <a:prstClr val="black"/>
                </a:solidFill>
              </a:rPr>
              <a:t>Dünya </a:t>
            </a:r>
            <a:r>
              <a:rPr lang="tr-TR" sz="2400" dirty="0">
                <a:solidFill>
                  <a:prstClr val="black"/>
                </a:solidFill>
              </a:rPr>
              <a:t>çapında her gün 137 kadın yakın partneri veya aile bireyi tarafından kasten öldürülmektedir.</a:t>
            </a:r>
          </a:p>
          <a:p>
            <a:pPr lvl="0"/>
            <a:r>
              <a:rPr lang="tr-TR" sz="2400" dirty="0">
                <a:solidFill>
                  <a:prstClr val="black"/>
                </a:solidFill>
              </a:rPr>
              <a:t>Toplam cinayet fiilleri içinde kadın maktulleri oranı %20 iken (erkek: 377 bin, kadın: 87 bin), yakın partner bağlantılı cinayetler içerisindeki kadın oranının %82’ye çıktığı görülmektedir (kadın: 30 bin, erkek: 7 bin).</a:t>
            </a:r>
          </a:p>
          <a:p>
            <a:pPr lvl="0"/>
            <a:r>
              <a:rPr lang="tr-TR" sz="2400" dirty="0">
                <a:solidFill>
                  <a:prstClr val="black"/>
                </a:solidFill>
              </a:rPr>
              <a:t>Cinayete kurban giden tüm kadınların %24’ü bir aile bireyi tarafından, %34’ü yakın partneri tarafından, %42’si ise aile dışındaki biri tarafından öldürülmektedir.</a:t>
            </a:r>
          </a:p>
          <a:p>
            <a:pPr lvl="0"/>
            <a:r>
              <a:rPr lang="tr-TR" sz="2400" dirty="0">
                <a:solidFill>
                  <a:prstClr val="black"/>
                </a:solidFill>
              </a:rPr>
              <a:t>Eşleri ya da aile bireyleri tarafından öldürülme riskinin en yüksek olduğu ülkeler, Afrika ülkeleridir.</a:t>
            </a:r>
          </a:p>
          <a:p>
            <a:pPr lvl="0"/>
            <a:r>
              <a:rPr lang="tr-TR" sz="2400" dirty="0">
                <a:solidFill>
                  <a:prstClr val="black"/>
                </a:solidFill>
              </a:rPr>
              <a:t>Kasten öldürülen tüm kadınlar içerisinde yakın partneri ya da aile üyeleri tarafından öldürülen kadın oranında 2012-2017 yılları arasında 9 yüzde puanı kadar artış gerçekleşmiştir. (2012: %42; 2017: %58</a:t>
            </a:r>
            <a:r>
              <a:rPr lang="tr-TR" sz="2400" dirty="0" smtClean="0">
                <a:solidFill>
                  <a:prstClr val="black"/>
                </a:solidFill>
              </a:rPr>
              <a:t>)</a:t>
            </a:r>
            <a:endParaRPr lang="tr-TR" sz="2400" dirty="0"/>
          </a:p>
        </p:txBody>
      </p:sp>
    </p:spTree>
    <p:extLst>
      <p:ext uri="{BB962C8B-B14F-4D97-AF65-F5344CB8AC3E}">
        <p14:creationId xmlns:p14="http://schemas.microsoft.com/office/powerpoint/2010/main" val="41914300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ayt Numarası Yer Tutucusu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C38FE3D8-69C4-4CB6-9359-0157D0E3AAFB}" type="slidenum">
              <a:rPr lang="tr-TR" altLang="tr-TR" sz="1200">
                <a:latin typeface="Arial Black" panose="020B0A04020102020204" pitchFamily="34" charset="0"/>
              </a:rPr>
              <a:pPr>
                <a:spcBef>
                  <a:spcPct val="0"/>
                </a:spcBef>
                <a:buClrTx/>
                <a:buSzTx/>
                <a:buFontTx/>
                <a:buNone/>
              </a:pPr>
              <a:t>62</a:t>
            </a:fld>
            <a:endParaRPr lang="tr-TR" altLang="tr-TR" sz="1200">
              <a:latin typeface="Arial Black" panose="020B0A04020102020204" pitchFamily="34" charset="0"/>
            </a:endParaRPr>
          </a:p>
        </p:txBody>
      </p:sp>
      <p:sp>
        <p:nvSpPr>
          <p:cNvPr id="24579" name="Rectangle 2"/>
          <p:cNvSpPr>
            <a:spLocks noGrp="1" noChangeArrowheads="1"/>
          </p:cNvSpPr>
          <p:nvPr>
            <p:ph type="title"/>
          </p:nvPr>
        </p:nvSpPr>
        <p:spPr/>
        <p:txBody>
          <a:bodyPr/>
          <a:lstStyle/>
          <a:p>
            <a:pPr eaLnBrk="1" hangingPunct="1"/>
            <a:r>
              <a:rPr lang="tr-TR" altLang="tr-TR" sz="3200" b="1">
                <a:solidFill>
                  <a:srgbClr val="CC0099"/>
                </a:solidFill>
                <a:latin typeface="Trebuchet MS" panose="020B0603020202020204" pitchFamily="34" charset="0"/>
              </a:rPr>
              <a:t>Kadına Yönelik Şiddet Biçimleri</a:t>
            </a:r>
          </a:p>
        </p:txBody>
      </p:sp>
      <p:sp>
        <p:nvSpPr>
          <p:cNvPr id="24580" name="Rectangle 3"/>
          <p:cNvSpPr>
            <a:spLocks noGrp="1" noChangeArrowheads="1"/>
          </p:cNvSpPr>
          <p:nvPr>
            <p:ph type="body" idx="1"/>
          </p:nvPr>
        </p:nvSpPr>
        <p:spPr>
          <a:xfrm>
            <a:off x="838200" y="1557338"/>
            <a:ext cx="10515600" cy="4895850"/>
          </a:xfrm>
        </p:spPr>
        <p:style>
          <a:lnRef idx="0">
            <a:scrgbClr r="0" g="0" b="0"/>
          </a:lnRef>
          <a:fillRef idx="1001">
            <a:schemeClr val="lt1"/>
          </a:fillRef>
          <a:effectRef idx="0">
            <a:scrgbClr r="0" g="0" b="0"/>
          </a:effectRef>
          <a:fontRef idx="major"/>
        </p:style>
        <p:txBody>
          <a:bodyPr>
            <a:normAutofit fontScale="92500" lnSpcReduction="10000"/>
          </a:bodyPr>
          <a:lstStyle/>
          <a:p>
            <a:pPr eaLnBrk="1" hangingPunct="1">
              <a:lnSpc>
                <a:spcPct val="80000"/>
              </a:lnSpc>
            </a:pPr>
            <a:r>
              <a:rPr lang="tr-TR" altLang="tr-TR" sz="2000" dirty="0">
                <a:effectLst>
                  <a:outerShdw blurRad="38100" dist="38100" dir="2700000" algn="tl">
                    <a:srgbClr val="000000">
                      <a:alpha val="43137"/>
                    </a:srgbClr>
                  </a:outerShdw>
                </a:effectLst>
              </a:rPr>
              <a:t>Taciz</a:t>
            </a:r>
          </a:p>
          <a:p>
            <a:pPr eaLnBrk="1" hangingPunct="1">
              <a:lnSpc>
                <a:spcPct val="80000"/>
              </a:lnSpc>
            </a:pPr>
            <a:r>
              <a:rPr lang="tr-TR" altLang="tr-TR" sz="2000" dirty="0">
                <a:effectLst>
                  <a:outerShdw blurRad="38100" dist="38100" dir="2700000" algn="tl">
                    <a:srgbClr val="000000">
                      <a:alpha val="43137"/>
                    </a:srgbClr>
                  </a:outerShdw>
                </a:effectLst>
              </a:rPr>
              <a:t>Tecavüz</a:t>
            </a:r>
          </a:p>
          <a:p>
            <a:pPr eaLnBrk="1" hangingPunct="1">
              <a:lnSpc>
                <a:spcPct val="80000"/>
              </a:lnSpc>
            </a:pPr>
            <a:r>
              <a:rPr lang="tr-TR" altLang="tr-TR" sz="2000" dirty="0">
                <a:effectLst>
                  <a:outerShdw blurRad="38100" dist="38100" dir="2700000" algn="tl">
                    <a:srgbClr val="000000">
                      <a:alpha val="43137"/>
                    </a:srgbClr>
                  </a:outerShdw>
                </a:effectLst>
              </a:rPr>
              <a:t>İş yerinde cinsel taciz</a:t>
            </a:r>
          </a:p>
          <a:p>
            <a:pPr eaLnBrk="1" hangingPunct="1">
              <a:lnSpc>
                <a:spcPct val="80000"/>
              </a:lnSpc>
            </a:pPr>
            <a:r>
              <a:rPr lang="tr-TR" altLang="tr-TR" sz="2000" dirty="0">
                <a:effectLst>
                  <a:outerShdw blurRad="38100" dist="38100" dir="2700000" algn="tl">
                    <a:srgbClr val="000000">
                      <a:alpha val="43137"/>
                    </a:srgbClr>
                  </a:outerShdw>
                </a:effectLst>
              </a:rPr>
              <a:t>Zorla evlilik</a:t>
            </a:r>
          </a:p>
          <a:p>
            <a:pPr eaLnBrk="1" hangingPunct="1">
              <a:lnSpc>
                <a:spcPct val="80000"/>
              </a:lnSpc>
            </a:pPr>
            <a:r>
              <a:rPr lang="tr-TR" altLang="tr-TR" sz="2000" dirty="0">
                <a:effectLst>
                  <a:outerShdw blurRad="38100" dist="38100" dir="2700000" algn="tl">
                    <a:srgbClr val="000000">
                      <a:alpha val="43137"/>
                    </a:srgbClr>
                  </a:outerShdw>
                </a:effectLst>
              </a:rPr>
              <a:t>Erken yaşta evlilik</a:t>
            </a:r>
          </a:p>
          <a:p>
            <a:pPr eaLnBrk="1" hangingPunct="1">
              <a:lnSpc>
                <a:spcPct val="80000"/>
              </a:lnSpc>
            </a:pPr>
            <a:r>
              <a:rPr lang="tr-TR" altLang="tr-TR" sz="2000" dirty="0" err="1">
                <a:effectLst>
                  <a:outerShdw blurRad="38100" dist="38100" dir="2700000" algn="tl">
                    <a:srgbClr val="000000">
                      <a:alpha val="43137"/>
                    </a:srgbClr>
                  </a:outerShdw>
                </a:effectLst>
              </a:rPr>
              <a:t>Ensest</a:t>
            </a:r>
            <a:endParaRPr lang="tr-TR" altLang="tr-TR" sz="2000" dirty="0">
              <a:effectLst>
                <a:outerShdw blurRad="38100" dist="38100" dir="2700000" algn="tl">
                  <a:srgbClr val="000000">
                    <a:alpha val="43137"/>
                  </a:srgbClr>
                </a:outerShdw>
              </a:effectLst>
            </a:endParaRPr>
          </a:p>
          <a:p>
            <a:pPr eaLnBrk="1" hangingPunct="1">
              <a:lnSpc>
                <a:spcPct val="80000"/>
              </a:lnSpc>
            </a:pPr>
            <a:r>
              <a:rPr lang="tr-TR" altLang="tr-TR" sz="2000" dirty="0">
                <a:effectLst>
                  <a:outerShdw blurRad="38100" dist="38100" dir="2700000" algn="tl">
                    <a:srgbClr val="000000">
                      <a:alpha val="43137"/>
                    </a:srgbClr>
                  </a:outerShdw>
                </a:effectLst>
              </a:rPr>
              <a:t>Bekaret kontrolü</a:t>
            </a:r>
          </a:p>
          <a:p>
            <a:pPr eaLnBrk="1" hangingPunct="1">
              <a:lnSpc>
                <a:spcPct val="80000"/>
              </a:lnSpc>
            </a:pPr>
            <a:r>
              <a:rPr lang="tr-TR" altLang="tr-TR" sz="2000" dirty="0">
                <a:effectLst>
                  <a:outerShdw blurRad="38100" dist="38100" dir="2700000" algn="tl">
                    <a:srgbClr val="000000">
                      <a:alpha val="43137"/>
                    </a:srgbClr>
                  </a:outerShdw>
                </a:effectLst>
              </a:rPr>
              <a:t>Geleneksel uygulamalar yoluyla kadının ruhsal ve bedensel bütünlüğüne zarar verme (kadın sünneti, çeyiz cinayetleri, berdel, kumalık </a:t>
            </a:r>
            <a:r>
              <a:rPr lang="tr-TR" altLang="tr-TR" sz="2000" dirty="0" err="1">
                <a:effectLst>
                  <a:outerShdw blurRad="38100" dist="38100" dir="2700000" algn="tl">
                    <a:srgbClr val="000000">
                      <a:alpha val="43137"/>
                    </a:srgbClr>
                  </a:outerShdw>
                </a:effectLst>
              </a:rPr>
              <a:t>v.s</a:t>
            </a:r>
            <a:r>
              <a:rPr lang="tr-TR" altLang="tr-TR" sz="2000" dirty="0">
                <a:effectLst>
                  <a:outerShdw blurRad="38100" dist="38100" dir="2700000" algn="tl">
                    <a:srgbClr val="000000">
                      <a:alpha val="43137"/>
                    </a:srgbClr>
                  </a:outerShdw>
                </a:effectLst>
              </a:rPr>
              <a:t>)</a:t>
            </a:r>
          </a:p>
          <a:p>
            <a:pPr eaLnBrk="1" hangingPunct="1">
              <a:lnSpc>
                <a:spcPct val="80000"/>
              </a:lnSpc>
            </a:pPr>
            <a:r>
              <a:rPr lang="tr-TR" altLang="tr-TR" sz="2000" dirty="0">
                <a:effectLst>
                  <a:outerShdw blurRad="38100" dist="38100" dir="2700000" algn="tl">
                    <a:srgbClr val="000000">
                      <a:alpha val="43137"/>
                    </a:srgbClr>
                  </a:outerShdw>
                </a:effectLst>
              </a:rPr>
              <a:t>Kız bebeklerin öldürülmesi</a:t>
            </a:r>
          </a:p>
          <a:p>
            <a:pPr eaLnBrk="1" hangingPunct="1">
              <a:lnSpc>
                <a:spcPct val="80000"/>
              </a:lnSpc>
            </a:pPr>
            <a:r>
              <a:rPr lang="tr-TR" altLang="tr-TR" sz="2000" dirty="0">
                <a:effectLst>
                  <a:outerShdw blurRad="38100" dist="38100" dir="2700000" algn="tl">
                    <a:srgbClr val="000000">
                      <a:alpha val="43137"/>
                    </a:srgbClr>
                  </a:outerShdw>
                </a:effectLst>
              </a:rPr>
              <a:t>‘Namus’ gerekçesiyle işlenen cinayetler</a:t>
            </a:r>
          </a:p>
          <a:p>
            <a:pPr eaLnBrk="1" hangingPunct="1">
              <a:lnSpc>
                <a:spcPct val="80000"/>
              </a:lnSpc>
            </a:pPr>
            <a:r>
              <a:rPr lang="tr-TR" altLang="tr-TR" sz="2000" dirty="0">
                <a:effectLst>
                  <a:outerShdw blurRad="38100" dist="38100" dir="2700000" algn="tl">
                    <a:srgbClr val="000000">
                      <a:alpha val="43137"/>
                    </a:srgbClr>
                  </a:outerShdw>
                </a:effectLst>
              </a:rPr>
              <a:t>Ayrımcılığa maruz kalma</a:t>
            </a:r>
          </a:p>
          <a:p>
            <a:pPr eaLnBrk="1" hangingPunct="1">
              <a:lnSpc>
                <a:spcPct val="80000"/>
              </a:lnSpc>
            </a:pPr>
            <a:r>
              <a:rPr lang="tr-TR" altLang="tr-TR" sz="2000" dirty="0">
                <a:effectLst>
                  <a:outerShdw blurRad="38100" dist="38100" dir="2700000" algn="tl">
                    <a:srgbClr val="000000">
                      <a:alpha val="43137"/>
                    </a:srgbClr>
                  </a:outerShdw>
                </a:effectLst>
              </a:rPr>
              <a:t>Flört ilişkisinde kadına yönelik şiddet </a:t>
            </a:r>
          </a:p>
          <a:p>
            <a:pPr eaLnBrk="1" hangingPunct="1">
              <a:lnSpc>
                <a:spcPct val="80000"/>
              </a:lnSpc>
            </a:pPr>
            <a:r>
              <a:rPr lang="tr-TR" altLang="tr-TR" sz="2000" dirty="0">
                <a:effectLst>
                  <a:outerShdw blurRad="38100" dist="38100" dir="2700000" algn="tl">
                    <a:srgbClr val="000000">
                      <a:alpha val="43137"/>
                    </a:srgbClr>
                  </a:outerShdw>
                </a:effectLst>
              </a:rPr>
              <a:t>Kadın ticareti </a:t>
            </a:r>
          </a:p>
          <a:p>
            <a:pPr eaLnBrk="1" hangingPunct="1">
              <a:lnSpc>
                <a:spcPct val="80000"/>
              </a:lnSpc>
            </a:pPr>
            <a:r>
              <a:rPr lang="tr-TR" altLang="tr-TR" sz="2000" dirty="0" smtClean="0">
                <a:effectLst>
                  <a:outerShdw blurRad="38100" dist="38100" dir="2700000" algn="tl">
                    <a:srgbClr val="000000">
                      <a:alpha val="43137"/>
                    </a:srgbClr>
                  </a:outerShdw>
                </a:effectLst>
              </a:rPr>
              <a:t>Aile içi </a:t>
            </a:r>
            <a:r>
              <a:rPr lang="tr-TR" altLang="tr-TR" sz="2000" dirty="0">
                <a:effectLst>
                  <a:outerShdw blurRad="38100" dist="38100" dir="2700000" algn="tl">
                    <a:srgbClr val="000000">
                      <a:alpha val="43137"/>
                    </a:srgbClr>
                  </a:outerShdw>
                </a:effectLst>
              </a:rPr>
              <a:t>şiddet </a:t>
            </a:r>
          </a:p>
          <a:p>
            <a:pPr eaLnBrk="1" hangingPunct="1">
              <a:lnSpc>
                <a:spcPct val="80000"/>
              </a:lnSpc>
              <a:buFont typeface="Wingdings" panose="05000000000000000000" pitchFamily="2" charset="2"/>
              <a:buNone/>
            </a:pPr>
            <a:endParaRPr lang="tr-TR" altLang="tr-TR" dirty="0" smtClean="0"/>
          </a:p>
          <a:p>
            <a:pPr eaLnBrk="1" hangingPunct="1">
              <a:lnSpc>
                <a:spcPct val="80000"/>
              </a:lnSpc>
            </a:pPr>
            <a:endParaRPr lang="tr-TR" altLang="tr-TR" sz="2000" dirty="0"/>
          </a:p>
        </p:txBody>
      </p:sp>
    </p:spTree>
    <p:extLst>
      <p:ext uri="{BB962C8B-B14F-4D97-AF65-F5344CB8AC3E}">
        <p14:creationId xmlns:p14="http://schemas.microsoft.com/office/powerpoint/2010/main" val="21111783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1981200" y="787790"/>
          <a:ext cx="8229600" cy="1153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Content Placeholder 3"/>
          <p:cNvSpPr>
            <a:spLocks noGrp="1"/>
          </p:cNvSpPr>
          <p:nvPr>
            <p:ph idx="1"/>
          </p:nvPr>
        </p:nvSpPr>
        <p:spPr>
          <a:xfrm>
            <a:off x="2192338" y="1941513"/>
            <a:ext cx="8018462" cy="3784600"/>
          </a:xfrm>
          <a:ln>
            <a:solidFill>
              <a:schemeClr val="accent3"/>
            </a:solidFill>
          </a:ln>
        </p:spPr>
        <p:txBody>
          <a:bodyPr/>
          <a:lstStyle/>
          <a:p>
            <a:pPr eaLnBrk="1" hangingPunct="1">
              <a:buFont typeface="Wingdings" panose="05000000000000000000" pitchFamily="2" charset="2"/>
              <a:buChar char="ü"/>
              <a:defRPr/>
            </a:pPr>
            <a:r>
              <a:rPr lang="tr-TR" dirty="0"/>
              <a:t>Kimlerden?</a:t>
            </a:r>
          </a:p>
          <a:p>
            <a:pPr eaLnBrk="1" hangingPunct="1">
              <a:buFont typeface="Arial" charset="0"/>
              <a:buNone/>
              <a:defRPr/>
            </a:pPr>
            <a:endParaRPr lang="tr-TR" dirty="0"/>
          </a:p>
          <a:p>
            <a:pPr eaLnBrk="1" hangingPunct="1">
              <a:buFont typeface="Wingdings" panose="05000000000000000000" pitchFamily="2" charset="2"/>
              <a:buChar char="ü"/>
              <a:defRPr/>
            </a:pPr>
            <a:r>
              <a:rPr lang="tr-TR" dirty="0"/>
              <a:t>Neden?</a:t>
            </a:r>
          </a:p>
          <a:p>
            <a:pPr eaLnBrk="1" hangingPunct="1">
              <a:buFont typeface="Arial" charset="0"/>
              <a:buNone/>
              <a:defRPr/>
            </a:pPr>
            <a:endParaRPr lang="tr-TR" dirty="0"/>
          </a:p>
          <a:p>
            <a:pPr eaLnBrk="1" hangingPunct="1">
              <a:buFont typeface="Wingdings" panose="05000000000000000000" pitchFamily="2" charset="2"/>
              <a:buChar char="ü"/>
              <a:defRPr/>
            </a:pPr>
            <a:r>
              <a:rPr lang="tr-TR" dirty="0"/>
              <a:t>Nasıl?</a:t>
            </a:r>
          </a:p>
        </p:txBody>
      </p:sp>
      <p:pic>
        <p:nvPicPr>
          <p:cNvPr id="59396" name="Picture 3" descr="C:\Users\nevin\Desktop\bantlışidde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8995" y="2070863"/>
            <a:ext cx="2590800" cy="352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68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3845571798"/>
              </p:ext>
            </p:extLst>
          </p:nvPr>
        </p:nvGraphicFramePr>
        <p:xfrm>
          <a:off x="1981200" y="787790"/>
          <a:ext cx="8229600" cy="1153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Content Placeholder 3"/>
          <p:cNvSpPr>
            <a:spLocks noGrp="1"/>
          </p:cNvSpPr>
          <p:nvPr>
            <p:ph idx="1"/>
          </p:nvPr>
        </p:nvSpPr>
        <p:spPr>
          <a:xfrm>
            <a:off x="1981200" y="1941513"/>
            <a:ext cx="8229600" cy="3784600"/>
          </a:xfrm>
          <a:ln/>
        </p:spPr>
        <p:style>
          <a:lnRef idx="1">
            <a:schemeClr val="dk1"/>
          </a:lnRef>
          <a:fillRef idx="2">
            <a:schemeClr val="dk1"/>
          </a:fillRef>
          <a:effectRef idx="1">
            <a:schemeClr val="dk1"/>
          </a:effectRef>
          <a:fontRef idx="minor">
            <a:schemeClr val="dk1"/>
          </a:fontRef>
        </p:style>
        <p:txBody>
          <a:bodyPr/>
          <a:lstStyle/>
          <a:p>
            <a:pPr algn="ctr" eaLnBrk="1" hangingPunct="1">
              <a:buFont typeface="Arial" charset="0"/>
              <a:buNone/>
              <a:defRPr/>
            </a:pPr>
            <a:endParaRPr lang="tr-TR" sz="2000" b="1" dirty="0"/>
          </a:p>
          <a:p>
            <a:pPr algn="ctr" eaLnBrk="1" hangingPunct="1">
              <a:buFont typeface="Arial" charset="0"/>
              <a:buNone/>
              <a:defRPr/>
            </a:pPr>
            <a:r>
              <a:rPr lang="tr-TR" b="1" dirty="0"/>
              <a:t>Kadına Yönelik Aile içi şiddetin Sorumlusu Çoğunlukla </a:t>
            </a:r>
          </a:p>
          <a:p>
            <a:pPr algn="ctr" eaLnBrk="1" hangingPunct="1">
              <a:buFont typeface="Arial" charset="0"/>
              <a:buNone/>
              <a:defRPr/>
            </a:pPr>
            <a:r>
              <a:rPr lang="tr-TR" b="1" dirty="0"/>
              <a:t>Kocalar,</a:t>
            </a:r>
          </a:p>
          <a:p>
            <a:pPr algn="ctr" eaLnBrk="1" hangingPunct="1">
              <a:buFont typeface="Arial" charset="0"/>
              <a:buNone/>
              <a:defRPr/>
            </a:pPr>
            <a:r>
              <a:rPr lang="tr-TR" b="1" dirty="0"/>
              <a:t>Erkek Kardeşler,</a:t>
            </a:r>
          </a:p>
          <a:p>
            <a:pPr algn="ctr" eaLnBrk="1" hangingPunct="1">
              <a:buFont typeface="Arial" charset="0"/>
              <a:buNone/>
              <a:defRPr/>
            </a:pPr>
            <a:r>
              <a:rPr lang="tr-TR" b="1" dirty="0"/>
              <a:t>Babalar ya da</a:t>
            </a:r>
          </a:p>
          <a:p>
            <a:pPr algn="ctr" eaLnBrk="1" hangingPunct="1">
              <a:buFont typeface="Arial" charset="0"/>
              <a:buNone/>
              <a:defRPr/>
            </a:pPr>
            <a:r>
              <a:rPr lang="tr-TR" b="1" dirty="0"/>
              <a:t>Oğullarıdır!   </a:t>
            </a:r>
          </a:p>
        </p:txBody>
      </p:sp>
    </p:spTree>
    <p:extLst>
      <p:ext uri="{BB962C8B-B14F-4D97-AF65-F5344CB8AC3E}">
        <p14:creationId xmlns:p14="http://schemas.microsoft.com/office/powerpoint/2010/main" val="11909668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Unvan 1"/>
          <p:cNvSpPr>
            <a:spLocks noGrp="1"/>
          </p:cNvSpPr>
          <p:nvPr>
            <p:ph type="title"/>
          </p:nvPr>
        </p:nvSpPr>
        <p:spPr>
          <a:xfrm>
            <a:off x="838200" y="365125"/>
            <a:ext cx="10515600" cy="1206223"/>
          </a:xfrm>
        </p:spPr>
        <p:style>
          <a:lnRef idx="1">
            <a:schemeClr val="accent3"/>
          </a:lnRef>
          <a:fillRef idx="2">
            <a:schemeClr val="accent3"/>
          </a:fillRef>
          <a:effectRef idx="1">
            <a:schemeClr val="accent3"/>
          </a:effectRef>
          <a:fontRef idx="minor">
            <a:schemeClr val="dk1"/>
          </a:fontRef>
        </p:style>
        <p:txBody>
          <a:bodyPr/>
          <a:lstStyle/>
          <a:p>
            <a:r>
              <a:rPr lang="tr-TR" altLang="tr-TR" sz="3200" b="1" dirty="0"/>
              <a:t>Kadına yönelik şiddetin nedenlerini şöyle sıralayabiliriz: </a:t>
            </a:r>
            <a:endParaRPr lang="tr-TR" altLang="tr-TR" sz="3200" dirty="0"/>
          </a:p>
        </p:txBody>
      </p:sp>
      <p:sp>
        <p:nvSpPr>
          <p:cNvPr id="61443" name="İçerik Yer Tutucusu 2"/>
          <p:cNvSpPr>
            <a:spLocks noGrp="1"/>
          </p:cNvSpPr>
          <p:nvPr>
            <p:ph idx="1"/>
          </p:nvPr>
        </p:nvSpPr>
        <p:spPr>
          <a:xfrm>
            <a:off x="838200" y="1700213"/>
            <a:ext cx="10515600" cy="3886200"/>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tr-TR" altLang="tr-TR" dirty="0"/>
              <a:t>İlk olarak </a:t>
            </a:r>
            <a:r>
              <a:rPr lang="en-US" altLang="tr-TR" dirty="0" err="1"/>
              <a:t>toplumun</a:t>
            </a:r>
            <a:r>
              <a:rPr lang="en-US" altLang="tr-TR" dirty="0"/>
              <a:t> </a:t>
            </a:r>
            <a:r>
              <a:rPr lang="en-US" altLang="tr-TR" dirty="0" err="1"/>
              <a:t>şiddeti</a:t>
            </a:r>
            <a:r>
              <a:rPr lang="en-US" altLang="tr-TR" dirty="0"/>
              <a:t> </a:t>
            </a:r>
            <a:r>
              <a:rPr lang="en-US" altLang="tr-TR" dirty="0" err="1"/>
              <a:t>hoş</a:t>
            </a:r>
            <a:r>
              <a:rPr lang="en-US" altLang="tr-TR" dirty="0"/>
              <a:t> </a:t>
            </a:r>
            <a:r>
              <a:rPr lang="en-US" altLang="tr-TR" dirty="0" err="1"/>
              <a:t>görmesi</a:t>
            </a:r>
            <a:r>
              <a:rPr lang="tr-TR" altLang="tr-TR" dirty="0"/>
              <a:t> ve </a:t>
            </a:r>
            <a:r>
              <a:rPr lang="en-US" altLang="tr-TR" dirty="0" err="1"/>
              <a:t>toplumsal</a:t>
            </a:r>
            <a:r>
              <a:rPr lang="en-US" altLang="tr-TR" dirty="0"/>
              <a:t> </a:t>
            </a:r>
            <a:r>
              <a:rPr lang="en-US" altLang="tr-TR" dirty="0" err="1"/>
              <a:t>sorun</a:t>
            </a:r>
            <a:r>
              <a:rPr lang="en-US" altLang="tr-TR" dirty="0"/>
              <a:t> </a:t>
            </a:r>
            <a:r>
              <a:rPr lang="en-US" altLang="tr-TR" dirty="0" err="1"/>
              <a:t>olarak</a:t>
            </a:r>
            <a:r>
              <a:rPr lang="en-US" altLang="tr-TR" dirty="0"/>
              <a:t> </a:t>
            </a:r>
            <a:r>
              <a:rPr lang="en-US" altLang="tr-TR" dirty="0" err="1"/>
              <a:t>kabul</a:t>
            </a:r>
            <a:r>
              <a:rPr lang="en-US" altLang="tr-TR" dirty="0"/>
              <a:t> </a:t>
            </a:r>
            <a:r>
              <a:rPr lang="en-US" altLang="tr-TR" dirty="0" err="1"/>
              <a:t>etmemesi</a:t>
            </a:r>
            <a:r>
              <a:rPr lang="en-US" altLang="tr-TR" dirty="0"/>
              <a:t>, </a:t>
            </a:r>
            <a:endParaRPr lang="tr-TR" altLang="tr-TR" dirty="0"/>
          </a:p>
          <a:p>
            <a:r>
              <a:rPr lang="en-US" altLang="tr-TR" dirty="0" err="1"/>
              <a:t>şiddetin</a:t>
            </a:r>
            <a:r>
              <a:rPr lang="en-US" altLang="tr-TR" dirty="0"/>
              <a:t> </a:t>
            </a:r>
            <a:r>
              <a:rPr lang="en-US" altLang="tr-TR" dirty="0" err="1"/>
              <a:t>kuşaktan</a:t>
            </a:r>
            <a:r>
              <a:rPr lang="en-US" altLang="tr-TR" dirty="0"/>
              <a:t> </a:t>
            </a:r>
            <a:r>
              <a:rPr lang="en-US" altLang="tr-TR" dirty="0" err="1"/>
              <a:t>kuşağa</a:t>
            </a:r>
            <a:r>
              <a:rPr lang="en-US" altLang="tr-TR" dirty="0"/>
              <a:t> </a:t>
            </a:r>
            <a:r>
              <a:rPr lang="en-US" altLang="tr-TR" dirty="0" err="1"/>
              <a:t>aktarılması</a:t>
            </a:r>
            <a:r>
              <a:rPr lang="en-US" altLang="tr-TR" dirty="0"/>
              <a:t>, </a:t>
            </a:r>
            <a:endParaRPr lang="tr-TR" altLang="tr-TR" dirty="0"/>
          </a:p>
          <a:p>
            <a:r>
              <a:rPr lang="tr-TR" altLang="tr-TR" dirty="0"/>
              <a:t>Kaliteli bir sosyal iletişimin kurulamaması </a:t>
            </a:r>
          </a:p>
          <a:p>
            <a:r>
              <a:rPr lang="tr-TR" altLang="tr-TR" dirty="0"/>
              <a:t>Sevginin karşılıklı olarak ifade edilmemesi</a:t>
            </a:r>
          </a:p>
          <a:p>
            <a:r>
              <a:rPr lang="tr-TR" altLang="tr-TR" dirty="0"/>
              <a:t>Medyanın etkisi </a:t>
            </a:r>
          </a:p>
          <a:p>
            <a:r>
              <a:rPr lang="tr-TR" altLang="tr-TR" dirty="0"/>
              <a:t>Psikolojik nedenler </a:t>
            </a:r>
          </a:p>
          <a:p>
            <a:r>
              <a:rPr lang="tr-TR" altLang="tr-TR" dirty="0"/>
              <a:t>Madde kullanımı</a:t>
            </a:r>
          </a:p>
          <a:p>
            <a:pPr>
              <a:buFont typeface="Wingdings" panose="05000000000000000000" pitchFamily="2" charset="2"/>
              <a:buNone/>
            </a:pPr>
            <a:endParaRPr lang="tr-TR" altLang="tr-TR" dirty="0" smtClean="0"/>
          </a:p>
        </p:txBody>
      </p:sp>
      <p:sp>
        <p:nvSpPr>
          <p:cNvPr id="61444" name="Slayt Numarası Yer Tutucusu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48E61F2F-94F2-4929-AB4A-F76601F39D43}" type="slidenum">
              <a:rPr lang="tr-TR" altLang="tr-TR" sz="1200">
                <a:latin typeface="Arial Black" panose="020B0A04020102020204" pitchFamily="34" charset="0"/>
              </a:rPr>
              <a:pPr>
                <a:spcBef>
                  <a:spcPct val="0"/>
                </a:spcBef>
                <a:buClrTx/>
                <a:buSzTx/>
                <a:buFontTx/>
                <a:buNone/>
              </a:pPr>
              <a:t>65</a:t>
            </a:fld>
            <a:endParaRPr lang="tr-TR" altLang="tr-TR" sz="1200">
              <a:latin typeface="Arial Black" panose="020B0A04020102020204" pitchFamily="34" charset="0"/>
            </a:endParaRPr>
          </a:p>
        </p:txBody>
      </p:sp>
    </p:spTree>
    <p:extLst>
      <p:ext uri="{BB962C8B-B14F-4D97-AF65-F5344CB8AC3E}">
        <p14:creationId xmlns:p14="http://schemas.microsoft.com/office/powerpoint/2010/main" val="33011519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İçerik Yer Tutucusu 2"/>
          <p:cNvSpPr>
            <a:spLocks noGrp="1"/>
          </p:cNvSpPr>
          <p:nvPr>
            <p:ph idx="1"/>
          </p:nvPr>
        </p:nvSpPr>
        <p:spPr>
          <a:xfrm>
            <a:off x="958787" y="692150"/>
            <a:ext cx="9800949" cy="5473700"/>
          </a:xfrm>
        </p:spPr>
        <p:style>
          <a:lnRef idx="2">
            <a:schemeClr val="accent3"/>
          </a:lnRef>
          <a:fillRef idx="1">
            <a:schemeClr val="lt1"/>
          </a:fillRef>
          <a:effectRef idx="0">
            <a:schemeClr val="accent3"/>
          </a:effectRef>
          <a:fontRef idx="minor">
            <a:schemeClr val="dk1"/>
          </a:fontRef>
        </p:style>
        <p:txBody>
          <a:bodyPr/>
          <a:lstStyle/>
          <a:p>
            <a:r>
              <a:rPr lang="tr-TR" altLang="tr-TR" dirty="0" smtClean="0"/>
              <a:t>Yoksulluk</a:t>
            </a:r>
          </a:p>
          <a:p>
            <a:r>
              <a:rPr lang="tr-TR" altLang="tr-TR" dirty="0" smtClean="0">
                <a:solidFill>
                  <a:srgbClr val="0000CC"/>
                </a:solidFill>
              </a:rPr>
              <a:t>Cinsiyet ayrımcılığı </a:t>
            </a:r>
          </a:p>
          <a:p>
            <a:r>
              <a:rPr lang="tr-TR" altLang="tr-TR" dirty="0"/>
              <a:t>Töreler/Gelenek/Görenekler </a:t>
            </a:r>
          </a:p>
          <a:p>
            <a:r>
              <a:rPr lang="tr-TR" altLang="tr-TR" dirty="0"/>
              <a:t>Kişilerin erken yaşta evlenmeye zorlanması </a:t>
            </a:r>
          </a:p>
          <a:p>
            <a:pPr algn="just"/>
            <a:r>
              <a:rPr lang="tr-TR" altLang="tr-TR" dirty="0"/>
              <a:t>Göçler </a:t>
            </a:r>
          </a:p>
          <a:p>
            <a:pPr algn="just"/>
            <a:r>
              <a:rPr lang="tr-TR" altLang="tr-TR" dirty="0"/>
              <a:t>Hukuksal boşluklar </a:t>
            </a:r>
          </a:p>
          <a:p>
            <a:pPr algn="just"/>
            <a:r>
              <a:rPr lang="tr-TR" altLang="tr-TR" dirty="0"/>
              <a:t>Eğitim sisteminin yetersizliği </a:t>
            </a:r>
          </a:p>
          <a:p>
            <a:pPr algn="just"/>
            <a:r>
              <a:rPr lang="tr-TR" altLang="tr-TR" dirty="0"/>
              <a:t>Kültürel farklılıklar</a:t>
            </a:r>
          </a:p>
          <a:p>
            <a:pPr algn="just"/>
            <a:r>
              <a:rPr lang="tr-TR" altLang="tr-TR" dirty="0"/>
              <a:t>Değerlerden sapma ve kültürel çözülme</a:t>
            </a:r>
          </a:p>
          <a:p>
            <a:pPr algn="just"/>
            <a:r>
              <a:rPr lang="tr-TR" altLang="tr-TR" u="sng" dirty="0"/>
              <a:t>Toplumda yanlış bilinen birçok inançlar </a:t>
            </a:r>
          </a:p>
        </p:txBody>
      </p:sp>
      <p:sp>
        <p:nvSpPr>
          <p:cNvPr id="62467" name="Slayt Numarası Yer Tutucusu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A2A533F4-FCA9-4B16-9D6B-DA62409ED304}" type="slidenum">
              <a:rPr lang="tr-TR" altLang="tr-TR" sz="1200">
                <a:latin typeface="Arial Black" panose="020B0A04020102020204" pitchFamily="34" charset="0"/>
              </a:rPr>
              <a:pPr>
                <a:spcBef>
                  <a:spcPct val="0"/>
                </a:spcBef>
                <a:buClrTx/>
                <a:buSzTx/>
                <a:buFontTx/>
                <a:buNone/>
              </a:pPr>
              <a:t>66</a:t>
            </a:fld>
            <a:endParaRPr lang="tr-TR" altLang="tr-TR" sz="1200" dirty="0">
              <a:latin typeface="Arial Black" panose="020B0A04020102020204" pitchFamily="34" charset="0"/>
            </a:endParaRPr>
          </a:p>
        </p:txBody>
      </p:sp>
    </p:spTree>
    <p:extLst>
      <p:ext uri="{BB962C8B-B14F-4D97-AF65-F5344CB8AC3E}">
        <p14:creationId xmlns:p14="http://schemas.microsoft.com/office/powerpoint/2010/main" val="8365974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yt Numarası Yer Tutucusu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32DC8BB3-E699-4964-8E36-DAC9DD35EA2D}" type="slidenum">
              <a:rPr lang="tr-TR" altLang="tr-TR" sz="1200">
                <a:latin typeface="Arial Black" panose="020B0A04020102020204" pitchFamily="34" charset="0"/>
              </a:rPr>
              <a:pPr>
                <a:spcBef>
                  <a:spcPct val="0"/>
                </a:spcBef>
                <a:buClrTx/>
                <a:buSzTx/>
                <a:buFontTx/>
                <a:buNone/>
              </a:pPr>
              <a:t>67</a:t>
            </a:fld>
            <a:endParaRPr lang="tr-TR" altLang="tr-TR" sz="1200">
              <a:latin typeface="Arial Black" panose="020B0A04020102020204" pitchFamily="34" charset="0"/>
            </a:endParaRPr>
          </a:p>
        </p:txBody>
      </p:sp>
      <p:sp>
        <p:nvSpPr>
          <p:cNvPr id="63491" name="Rectangle 2"/>
          <p:cNvSpPr>
            <a:spLocks noGrp="1" noChangeArrowheads="1"/>
          </p:cNvSpPr>
          <p:nvPr>
            <p:ph type="title"/>
          </p:nvPr>
        </p:nvSpPr>
        <p:spPr>
          <a:xfrm>
            <a:off x="1981200" y="457200"/>
            <a:ext cx="8229600" cy="884238"/>
          </a:xfrm>
        </p:spPr>
        <p:style>
          <a:lnRef idx="1">
            <a:schemeClr val="accent6"/>
          </a:lnRef>
          <a:fillRef idx="2">
            <a:schemeClr val="accent6"/>
          </a:fillRef>
          <a:effectRef idx="1">
            <a:schemeClr val="accent6"/>
          </a:effectRef>
          <a:fontRef idx="minor">
            <a:schemeClr val="dk1"/>
          </a:fontRef>
        </p:style>
        <p:txBody>
          <a:bodyPr/>
          <a:lstStyle/>
          <a:p>
            <a:pPr algn="ctr" eaLnBrk="1" hangingPunct="1"/>
            <a:r>
              <a:rPr lang="tr-TR" altLang="tr-TR" sz="2800" b="1" dirty="0">
                <a:solidFill>
                  <a:srgbClr val="FF0000"/>
                </a:solidFill>
              </a:rPr>
              <a:t>Aile İçi Şiddetle Mücadeleyi Zorlaştıran İnanışlar</a:t>
            </a:r>
          </a:p>
        </p:txBody>
      </p:sp>
      <p:sp>
        <p:nvSpPr>
          <p:cNvPr id="63492" name="Rectangle 3"/>
          <p:cNvSpPr>
            <a:spLocks noGrp="1" noChangeArrowheads="1"/>
          </p:cNvSpPr>
          <p:nvPr>
            <p:ph type="body" idx="1"/>
          </p:nvPr>
        </p:nvSpPr>
        <p:spPr>
          <a:xfrm>
            <a:off x="1919288" y="1700214"/>
            <a:ext cx="8229600" cy="4537075"/>
          </a:xfrm>
        </p:spPr>
        <p:style>
          <a:lnRef idx="2">
            <a:schemeClr val="accent6"/>
          </a:lnRef>
          <a:fillRef idx="1">
            <a:schemeClr val="lt1"/>
          </a:fillRef>
          <a:effectRef idx="0">
            <a:schemeClr val="accent6"/>
          </a:effectRef>
          <a:fontRef idx="minor">
            <a:schemeClr val="dk1"/>
          </a:fontRef>
        </p:style>
        <p:txBody>
          <a:bodyPr/>
          <a:lstStyle/>
          <a:p>
            <a:pPr algn="just" eaLnBrk="1" hangingPunct="1">
              <a:lnSpc>
                <a:spcPct val="80000"/>
              </a:lnSpc>
            </a:pPr>
            <a:r>
              <a:rPr lang="tr-TR" altLang="tr-TR" sz="2400" dirty="0"/>
              <a:t>Aile içinde kadına yönelik şiddet abartılan bir durumdur. </a:t>
            </a:r>
          </a:p>
          <a:p>
            <a:pPr algn="just" eaLnBrk="1" hangingPunct="1">
              <a:lnSpc>
                <a:spcPct val="80000"/>
              </a:lnSpc>
            </a:pPr>
            <a:r>
              <a:rPr lang="tr-TR" altLang="tr-TR" sz="2400" dirty="0"/>
              <a:t>Aile içinde kadına yönelik şiddet, sadece o ailenin sorunudur.</a:t>
            </a:r>
          </a:p>
          <a:p>
            <a:pPr algn="just" eaLnBrk="1" hangingPunct="1">
              <a:lnSpc>
                <a:spcPct val="80000"/>
              </a:lnSpc>
            </a:pPr>
            <a:r>
              <a:rPr lang="tr-TR" altLang="tr-TR" sz="2400" dirty="0"/>
              <a:t>Aile içinde kadına yönelik şiddet düşük gelirli ve eğitimsiz kadınların sorunudur.</a:t>
            </a:r>
            <a:endParaRPr lang="tr-TR" altLang="tr-TR" sz="2400" b="1" dirty="0"/>
          </a:p>
          <a:p>
            <a:pPr algn="just" eaLnBrk="1" hangingPunct="1">
              <a:lnSpc>
                <a:spcPct val="80000"/>
              </a:lnSpc>
            </a:pPr>
            <a:r>
              <a:rPr lang="tr-TR" altLang="tr-TR" sz="2400" dirty="0"/>
              <a:t>Aile içinde şiddet gören kadın bunu hak etmiştir.</a:t>
            </a:r>
          </a:p>
          <a:p>
            <a:pPr algn="just" eaLnBrk="1" hangingPunct="1">
              <a:lnSpc>
                <a:spcPct val="80000"/>
              </a:lnSpc>
            </a:pPr>
            <a:r>
              <a:rPr lang="tr-TR" altLang="tr-TR" sz="2400" dirty="0"/>
              <a:t>Alkol, işsizlik, ekonomik sıkıntılar aile içinde kadına yönelik şiddetin nedenidir.</a:t>
            </a:r>
          </a:p>
          <a:p>
            <a:pPr algn="just" eaLnBrk="1" hangingPunct="1">
              <a:lnSpc>
                <a:spcPct val="80000"/>
              </a:lnSpc>
            </a:pPr>
            <a:r>
              <a:rPr lang="tr-TR" altLang="tr-TR" sz="2400" dirty="0"/>
              <a:t>Şiddet tek taraflı değildir.  Çok sayıda erkek de şiddete maruz kalmaktadır.</a:t>
            </a:r>
          </a:p>
          <a:p>
            <a:pPr algn="just" eaLnBrk="1" hangingPunct="1">
              <a:lnSpc>
                <a:spcPct val="80000"/>
              </a:lnSpc>
            </a:pPr>
            <a:r>
              <a:rPr lang="tr-TR" altLang="tr-TR" sz="2400" dirty="0"/>
              <a:t>Erkekler tabiatları gereği şiddeti kontrol edemezler.</a:t>
            </a:r>
          </a:p>
          <a:p>
            <a:pPr algn="just" eaLnBrk="1" hangingPunct="1">
              <a:lnSpc>
                <a:spcPct val="80000"/>
              </a:lnSpc>
            </a:pPr>
            <a:r>
              <a:rPr lang="tr-TR" altLang="tr-TR" sz="2400" dirty="0"/>
              <a:t>Erkekleri yetiştirenler, büyütenler kadınlar/anneler olduğuna göre, şiddetin asıl sorumlusu da onlardır.</a:t>
            </a:r>
          </a:p>
          <a:p>
            <a:pPr eaLnBrk="1" hangingPunct="1">
              <a:lnSpc>
                <a:spcPct val="80000"/>
              </a:lnSpc>
            </a:pPr>
            <a:endParaRPr lang="tr-TR" altLang="tr-TR" sz="2000" dirty="0"/>
          </a:p>
        </p:txBody>
      </p:sp>
    </p:spTree>
    <p:extLst>
      <p:ext uri="{BB962C8B-B14F-4D97-AF65-F5344CB8AC3E}">
        <p14:creationId xmlns:p14="http://schemas.microsoft.com/office/powerpoint/2010/main" val="26121961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2228851" y="1371600"/>
          <a:ext cx="7077075" cy="828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4515" name="Picture 8" descr="C:\Users\nevin\Desktop\kadina_siddet_tahsil_tanimiyor.t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1" y="3238501"/>
            <a:ext cx="31337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2276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0" descr="http://media.t24.com.tr/stories/2012/03/page_kader-kadin-erkek-esitsizliginin-sorumlularina-sifir-verdi_3881161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58975"/>
            <a:ext cx="91440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Yatay Kaydırma"/>
          <p:cNvSpPr/>
          <p:nvPr/>
        </p:nvSpPr>
        <p:spPr>
          <a:xfrm>
            <a:off x="1762126" y="260350"/>
            <a:ext cx="8893175" cy="194468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200" dirty="0">
                <a:solidFill>
                  <a:schemeClr val="tx1"/>
                </a:solidFill>
                <a:latin typeface="+mj-lt"/>
              </a:rPr>
              <a:t>Kadına Yönelik Şiddetin temel nedeni: </a:t>
            </a:r>
          </a:p>
          <a:p>
            <a:pPr algn="ctr">
              <a:defRPr/>
            </a:pPr>
            <a:r>
              <a:rPr lang="tr-TR" sz="3200" b="1" dirty="0">
                <a:solidFill>
                  <a:schemeClr val="tx1"/>
                </a:solidFill>
                <a:latin typeface="+mj-lt"/>
              </a:rPr>
              <a:t>kadın erkek   arasındaki eşitsizlik </a:t>
            </a:r>
          </a:p>
        </p:txBody>
      </p:sp>
    </p:spTree>
    <p:extLst>
      <p:ext uri="{BB962C8B-B14F-4D97-AF65-F5344CB8AC3E}">
        <p14:creationId xmlns:p14="http://schemas.microsoft.com/office/powerpoint/2010/main" val="3702437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tr-TR" smtClean="0"/>
          </a:p>
        </p:txBody>
      </p:sp>
      <p:sp>
        <p:nvSpPr>
          <p:cNvPr id="51203" name="Rectangle 3"/>
          <p:cNvSpPr>
            <a:spLocks noGrp="1" noChangeArrowheads="1"/>
          </p:cNvSpPr>
          <p:nvPr>
            <p:ph type="body" idx="1"/>
          </p:nvPr>
        </p:nvSpPr>
        <p:spPr/>
        <p:txBody>
          <a:bodyPr/>
          <a:lstStyle/>
          <a:p>
            <a:pPr marL="609600" indent="-609600">
              <a:buNone/>
            </a:pPr>
            <a:r>
              <a:rPr lang="tr-TR" smtClean="0"/>
              <a:t>     </a:t>
            </a:r>
            <a:r>
              <a:rPr lang="tr-TR" b="1" smtClean="0">
                <a:solidFill>
                  <a:srgbClr val="660066"/>
                </a:solidFill>
                <a:latin typeface="Comic Sans MS" panose="030F0702030302020204" pitchFamily="66" charset="0"/>
              </a:rPr>
              <a:t>Bu kabulun altında iki temel neden açıklandı:</a:t>
            </a:r>
          </a:p>
          <a:p>
            <a:pPr marL="609600" indent="-609600"/>
            <a:r>
              <a:rPr lang="tr-TR" b="1" smtClean="0">
                <a:solidFill>
                  <a:srgbClr val="660066"/>
                </a:solidFill>
                <a:latin typeface="Comic Sans MS" panose="030F0702030302020204" pitchFamily="66" charset="0"/>
              </a:rPr>
              <a:t>Dünya barışının korunması</a:t>
            </a:r>
          </a:p>
          <a:p>
            <a:pPr marL="609600" indent="-609600"/>
            <a:r>
              <a:rPr lang="tr-TR" b="1" smtClean="0">
                <a:solidFill>
                  <a:srgbClr val="660066"/>
                </a:solidFill>
                <a:latin typeface="Comic Sans MS" panose="030F0702030302020204" pitchFamily="66" charset="0"/>
              </a:rPr>
              <a:t>Sosyal gelişim ve temel insan haklarının kullanılması için kadınların da eşitlik ve kendilerini geliştirmelerine olanak tanınması gereksinimi olarak belirtildi.</a:t>
            </a:r>
          </a:p>
          <a:p>
            <a:pPr marL="609600" indent="-609600">
              <a:buNone/>
            </a:pPr>
            <a:endParaRPr lang="tr-TR" b="1" smtClean="0">
              <a:solidFill>
                <a:srgbClr val="660066"/>
              </a:solidFill>
              <a:latin typeface="Comic Sans MS" panose="030F0702030302020204" pitchFamily="66" charset="0"/>
            </a:endParaRPr>
          </a:p>
          <a:p>
            <a:pPr marL="609600" indent="-609600">
              <a:buNone/>
            </a:pPr>
            <a:endParaRPr lang="tr-TR" smtClean="0"/>
          </a:p>
        </p:txBody>
      </p:sp>
    </p:spTree>
    <p:extLst>
      <p:ext uri="{BB962C8B-B14F-4D97-AF65-F5344CB8AC3E}">
        <p14:creationId xmlns:p14="http://schemas.microsoft.com/office/powerpoint/2010/main" val="1597738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768" decel="100000"/>
                                        <p:tgtEl>
                                          <p:spTgt spid="51202"/>
                                        </p:tgtEl>
                                      </p:cBhvr>
                                    </p:animEffect>
                                    <p:animScale>
                                      <p:cBhvr>
                                        <p:cTn id="8" dur="768" decel="100000"/>
                                        <p:tgtEl>
                                          <p:spTgt spid="51202"/>
                                        </p:tgtEl>
                                      </p:cBhvr>
                                      <p:from x="10000" y="10000"/>
                                      <p:to x="200000" y="450000"/>
                                    </p:animScale>
                                    <p:animScale>
                                      <p:cBhvr>
                                        <p:cTn id="9" dur="1230" accel="100000" fill="hold">
                                          <p:stCondLst>
                                            <p:cond delay="768"/>
                                          </p:stCondLst>
                                        </p:cTn>
                                        <p:tgtEl>
                                          <p:spTgt spid="51202"/>
                                        </p:tgtEl>
                                      </p:cBhvr>
                                      <p:from x="200000" y="450000"/>
                                      <p:to x="100000" y="100000"/>
                                    </p:animScale>
                                    <p:set>
                                      <p:cBhvr>
                                        <p:cTn id="10" dur="768" fill="hold"/>
                                        <p:tgtEl>
                                          <p:spTgt spid="51202"/>
                                        </p:tgtEl>
                                        <p:attrNameLst>
                                          <p:attrName>ppt_x</p:attrName>
                                        </p:attrNameLst>
                                      </p:cBhvr>
                                      <p:to>
                                        <p:strVal val="(0.5)"/>
                                      </p:to>
                                    </p:set>
                                    <p:anim from="(0.5)" to="(#ppt_x)" calcmode="lin" valueType="num">
                                      <p:cBhvr>
                                        <p:cTn id="11" dur="1230" accel="100000" fill="hold">
                                          <p:stCondLst>
                                            <p:cond delay="768"/>
                                          </p:stCondLst>
                                        </p:cTn>
                                        <p:tgtEl>
                                          <p:spTgt spid="51202"/>
                                        </p:tgtEl>
                                        <p:attrNameLst>
                                          <p:attrName>ppt_x</p:attrName>
                                        </p:attrNameLst>
                                      </p:cBhvr>
                                    </p:anim>
                                    <p:set>
                                      <p:cBhvr>
                                        <p:cTn id="12" dur="768" fill="hold"/>
                                        <p:tgtEl>
                                          <p:spTgt spid="51202"/>
                                        </p:tgtEl>
                                        <p:attrNameLst>
                                          <p:attrName>ppt_y</p:attrName>
                                        </p:attrNameLst>
                                      </p:cBhvr>
                                      <p:to>
                                        <p:strVal val="(#ppt_y+0.4)"/>
                                      </p:to>
                                    </p:set>
                                    <p:anim from="(#ppt_y+0.4)" to="(#ppt_y)" calcmode="lin" valueType="num">
                                      <p:cBhvr>
                                        <p:cTn id="13" dur="1230" accel="100000" fill="hold">
                                          <p:stCondLst>
                                            <p:cond delay="768"/>
                                          </p:stCondLst>
                                        </p:cTn>
                                        <p:tgtEl>
                                          <p:spTgt spid="5120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1203">
                                            <p:txEl>
                                              <p:pRg st="0" end="0"/>
                                            </p:txEl>
                                          </p:spTgt>
                                        </p:tgtEl>
                                        <p:attrNameLst>
                                          <p:attrName>style.visibility</p:attrName>
                                        </p:attrNameLst>
                                      </p:cBhvr>
                                      <p:to>
                                        <p:strVal val="visible"/>
                                      </p:to>
                                    </p:set>
                                    <p:anim calcmode="lin" valueType="num">
                                      <p:cBhvr>
                                        <p:cTn id="18" dur="5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120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120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1203">
                                            <p:txEl>
                                              <p:pRg st="1" end="1"/>
                                            </p:txEl>
                                          </p:spTgt>
                                        </p:tgtEl>
                                        <p:attrNameLst>
                                          <p:attrName>style.visibility</p:attrName>
                                        </p:attrNameLst>
                                      </p:cBhvr>
                                      <p:to>
                                        <p:strVal val="visible"/>
                                      </p:to>
                                    </p:set>
                                    <p:anim calcmode="lin" valueType="num">
                                      <p:cBhvr>
                                        <p:cTn id="25" dur="5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120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5120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51203">
                                            <p:txEl>
                                              <p:pRg st="2" end="2"/>
                                            </p:txEl>
                                          </p:spTgt>
                                        </p:tgtEl>
                                        <p:attrNameLst>
                                          <p:attrName>style.visibility</p:attrName>
                                        </p:attrNameLst>
                                      </p:cBhvr>
                                      <p:to>
                                        <p:strVal val="visible"/>
                                      </p:to>
                                    </p:set>
                                    <p:anim calcmode="lin" valueType="num">
                                      <p:cBhvr>
                                        <p:cTn id="32" dur="500" fill="hold"/>
                                        <p:tgtEl>
                                          <p:spTgt spid="5120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5120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Numarası Yer Tutucusu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69F4D1FC-B753-49DF-A37D-F9BFF93E593F}" type="slidenum">
              <a:rPr lang="tr-TR" altLang="tr-TR" sz="1200">
                <a:latin typeface="Arial Black" panose="020B0A04020102020204" pitchFamily="34" charset="0"/>
              </a:rPr>
              <a:pPr>
                <a:spcBef>
                  <a:spcPct val="0"/>
                </a:spcBef>
                <a:buClrTx/>
                <a:buSzTx/>
                <a:buFontTx/>
                <a:buNone/>
              </a:pPr>
              <a:t>70</a:t>
            </a:fld>
            <a:endParaRPr lang="tr-TR" altLang="tr-TR" sz="1200">
              <a:latin typeface="Arial Black" panose="020B0A04020102020204" pitchFamily="34" charset="0"/>
            </a:endParaRPr>
          </a:p>
        </p:txBody>
      </p:sp>
      <p:sp>
        <p:nvSpPr>
          <p:cNvPr id="67587" name="Rectangle 2"/>
          <p:cNvSpPr>
            <a:spLocks noGrp="1" noChangeArrowheads="1"/>
          </p:cNvSpPr>
          <p:nvPr>
            <p:ph type="title"/>
          </p:nvPr>
        </p:nvSpPr>
        <p:spPr>
          <a:xfrm>
            <a:off x="1919288" y="266330"/>
            <a:ext cx="8229600" cy="733795"/>
          </a:xfrm>
        </p:spPr>
        <p:style>
          <a:lnRef idx="1">
            <a:schemeClr val="accent3"/>
          </a:lnRef>
          <a:fillRef idx="2">
            <a:schemeClr val="accent3"/>
          </a:fillRef>
          <a:effectRef idx="1">
            <a:schemeClr val="accent3"/>
          </a:effectRef>
          <a:fontRef idx="minor">
            <a:schemeClr val="dk1"/>
          </a:fontRef>
        </p:style>
        <p:txBody>
          <a:bodyPr>
            <a:normAutofit/>
          </a:bodyPr>
          <a:lstStyle/>
          <a:p>
            <a:pPr algn="ctr" eaLnBrk="1" hangingPunct="1"/>
            <a:r>
              <a:rPr lang="tr-TR" altLang="tr-TR" sz="2800" b="1" dirty="0">
                <a:solidFill>
                  <a:srgbClr val="660066"/>
                </a:solidFill>
              </a:rPr>
              <a:t>ŞİDDETİN KADINLAR ÜZERİNDEKİ </a:t>
            </a:r>
            <a:r>
              <a:rPr lang="tr-TR" altLang="tr-TR" sz="2800" b="1" dirty="0" smtClean="0">
                <a:solidFill>
                  <a:srgbClr val="660066"/>
                </a:solidFill>
              </a:rPr>
              <a:t>ETKİLERİ</a:t>
            </a:r>
            <a:endParaRPr lang="tr-TR" altLang="tr-TR" sz="2800" dirty="0"/>
          </a:p>
        </p:txBody>
      </p:sp>
      <p:sp>
        <p:nvSpPr>
          <p:cNvPr id="67588" name="Rectangle 3"/>
          <p:cNvSpPr>
            <a:spLocks noGrp="1" noChangeArrowheads="1"/>
          </p:cNvSpPr>
          <p:nvPr>
            <p:ph type="body" idx="1"/>
          </p:nvPr>
        </p:nvSpPr>
        <p:spPr>
          <a:xfrm>
            <a:off x="798990" y="1125538"/>
            <a:ext cx="10484528" cy="4959350"/>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fontScale="92500" lnSpcReduction="10000"/>
          </a:bodyPr>
          <a:lstStyle/>
          <a:p>
            <a:pPr eaLnBrk="1" hangingPunct="1">
              <a:lnSpc>
                <a:spcPct val="80000"/>
              </a:lnSpc>
            </a:pPr>
            <a:r>
              <a:rPr lang="tr-TR" altLang="tr-TR" sz="2000" dirty="0"/>
              <a:t>Utanma</a:t>
            </a:r>
          </a:p>
          <a:p>
            <a:pPr eaLnBrk="1" hangingPunct="1">
              <a:lnSpc>
                <a:spcPct val="80000"/>
              </a:lnSpc>
            </a:pPr>
            <a:r>
              <a:rPr lang="tr-TR" altLang="tr-TR" sz="2000" dirty="0"/>
              <a:t>Suçluluk</a:t>
            </a:r>
          </a:p>
          <a:p>
            <a:pPr eaLnBrk="1" hangingPunct="1">
              <a:lnSpc>
                <a:spcPct val="80000"/>
              </a:lnSpc>
            </a:pPr>
            <a:r>
              <a:rPr lang="tr-TR" altLang="tr-TR" sz="2000" dirty="0"/>
              <a:t>Yalnızlık</a:t>
            </a:r>
          </a:p>
          <a:p>
            <a:pPr eaLnBrk="1" hangingPunct="1">
              <a:lnSpc>
                <a:spcPct val="80000"/>
              </a:lnSpc>
            </a:pPr>
            <a:r>
              <a:rPr lang="tr-TR" altLang="tr-TR" sz="2000" dirty="0"/>
              <a:t>Başarısızlık hissi</a:t>
            </a:r>
          </a:p>
          <a:p>
            <a:pPr eaLnBrk="1" hangingPunct="1">
              <a:lnSpc>
                <a:spcPct val="80000"/>
              </a:lnSpc>
            </a:pPr>
            <a:r>
              <a:rPr lang="tr-TR" altLang="tr-TR" sz="2000" dirty="0"/>
              <a:t>Yetersizlik hissi</a:t>
            </a:r>
          </a:p>
          <a:p>
            <a:pPr eaLnBrk="1" hangingPunct="1">
              <a:lnSpc>
                <a:spcPct val="80000"/>
              </a:lnSpc>
            </a:pPr>
            <a:r>
              <a:rPr lang="tr-TR" altLang="tr-TR" sz="2000" dirty="0"/>
              <a:t>Değersizlik hissi ve düşük benlik saygısı</a:t>
            </a:r>
          </a:p>
          <a:p>
            <a:pPr eaLnBrk="1" hangingPunct="1">
              <a:lnSpc>
                <a:spcPct val="80000"/>
              </a:lnSpc>
            </a:pPr>
            <a:r>
              <a:rPr lang="tr-TR" altLang="tr-TR" sz="2000" dirty="0"/>
              <a:t>Yeme bozuklukları</a:t>
            </a:r>
          </a:p>
          <a:p>
            <a:pPr eaLnBrk="1" hangingPunct="1">
              <a:lnSpc>
                <a:spcPct val="80000"/>
              </a:lnSpc>
            </a:pPr>
            <a:r>
              <a:rPr lang="tr-TR" altLang="tr-TR" sz="2000" dirty="0"/>
              <a:t>Harekette bulunmada yetersizlik</a:t>
            </a:r>
          </a:p>
          <a:p>
            <a:pPr eaLnBrk="1" hangingPunct="1">
              <a:lnSpc>
                <a:spcPct val="80000"/>
              </a:lnSpc>
            </a:pPr>
            <a:r>
              <a:rPr lang="tr-TR" altLang="tr-TR" sz="2000" dirty="0"/>
              <a:t>Düşük özgüven</a:t>
            </a:r>
          </a:p>
          <a:p>
            <a:pPr eaLnBrk="1" hangingPunct="1">
              <a:lnSpc>
                <a:spcPct val="80000"/>
              </a:lnSpc>
            </a:pPr>
            <a:r>
              <a:rPr lang="tr-TR" altLang="tr-TR" sz="2000" dirty="0"/>
              <a:t>İstismarı önemsememe</a:t>
            </a:r>
          </a:p>
          <a:p>
            <a:pPr eaLnBrk="1" hangingPunct="1">
              <a:lnSpc>
                <a:spcPct val="80000"/>
              </a:lnSpc>
            </a:pPr>
            <a:r>
              <a:rPr lang="tr-TR" altLang="tr-TR" sz="2000" dirty="0"/>
              <a:t>İstismarı inkar etme</a:t>
            </a:r>
          </a:p>
          <a:p>
            <a:pPr eaLnBrk="1" hangingPunct="1">
              <a:lnSpc>
                <a:spcPct val="80000"/>
              </a:lnSpc>
            </a:pPr>
            <a:r>
              <a:rPr lang="tr-TR" altLang="tr-TR" sz="2000" dirty="0"/>
              <a:t>Madde bağımlılığı ( sigara, </a:t>
            </a:r>
            <a:r>
              <a:rPr lang="tr-TR" altLang="tr-TR" sz="2000" dirty="0" err="1"/>
              <a:t>antidepresan</a:t>
            </a:r>
            <a:r>
              <a:rPr lang="tr-TR" altLang="tr-TR" sz="2000" dirty="0"/>
              <a:t> ve ağrı kesiciler )</a:t>
            </a:r>
          </a:p>
          <a:p>
            <a:pPr eaLnBrk="1" hangingPunct="1">
              <a:lnSpc>
                <a:spcPct val="80000"/>
              </a:lnSpc>
            </a:pPr>
            <a:r>
              <a:rPr lang="tr-TR" altLang="tr-TR" sz="2000" dirty="0"/>
              <a:t>Fiziksel şiddete bağlı olan rahatsızlıklar ( sağırlık, yaralar, dişlerini kaybetme, kemik kırıklıkları, çürükler )</a:t>
            </a:r>
          </a:p>
          <a:p>
            <a:pPr eaLnBrk="1" hangingPunct="1">
              <a:lnSpc>
                <a:spcPct val="80000"/>
              </a:lnSpc>
            </a:pPr>
            <a:r>
              <a:rPr lang="tr-TR" altLang="tr-TR" sz="2000" dirty="0"/>
              <a:t>Konsantrasyon güçlüğü</a:t>
            </a:r>
          </a:p>
          <a:p>
            <a:pPr eaLnBrk="1" hangingPunct="1">
              <a:lnSpc>
                <a:spcPct val="80000"/>
              </a:lnSpc>
            </a:pPr>
            <a:r>
              <a:rPr lang="tr-TR" altLang="tr-TR" sz="2000" dirty="0"/>
              <a:t>Kendinden memnuniyetsizlik </a:t>
            </a:r>
          </a:p>
          <a:p>
            <a:pPr eaLnBrk="1" hangingPunct="1">
              <a:lnSpc>
                <a:spcPct val="80000"/>
              </a:lnSpc>
            </a:pPr>
            <a:endParaRPr lang="tr-TR" altLang="tr-TR" sz="1800" dirty="0"/>
          </a:p>
          <a:p>
            <a:pPr eaLnBrk="1" hangingPunct="1">
              <a:lnSpc>
                <a:spcPct val="80000"/>
              </a:lnSpc>
              <a:buFont typeface="Wingdings" panose="05000000000000000000" pitchFamily="2" charset="2"/>
              <a:buNone/>
            </a:pPr>
            <a:endParaRPr lang="tr-TR" altLang="tr-TR" sz="1600" dirty="0"/>
          </a:p>
        </p:txBody>
      </p:sp>
    </p:spTree>
    <p:extLst>
      <p:ext uri="{BB962C8B-B14F-4D97-AF65-F5344CB8AC3E}">
        <p14:creationId xmlns:p14="http://schemas.microsoft.com/office/powerpoint/2010/main" val="40097790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1092972"/>
          </a:xfrm>
        </p:spPr>
        <p:txBody>
          <a:bodyPr>
            <a:normAutofit fontScale="90000"/>
          </a:bodyPr>
          <a:lstStyle/>
          <a:p>
            <a:r>
              <a:rPr lang="tr-TR" dirty="0" smtClean="0"/>
              <a:t>Şiddet kadını fiziksel, </a:t>
            </a:r>
            <a:r>
              <a:rPr lang="tr-TR" dirty="0" err="1" smtClean="0"/>
              <a:t>emosyonel</a:t>
            </a:r>
            <a:r>
              <a:rPr lang="tr-TR" dirty="0" smtClean="0"/>
              <a:t> ve sosyal </a:t>
            </a:r>
            <a:r>
              <a:rPr lang="tr-TR" dirty="0" err="1" smtClean="0"/>
              <a:t>yönden</a:t>
            </a:r>
            <a:r>
              <a:rPr lang="tr-TR" dirty="0" smtClean="0"/>
              <a:t> etkilemekle birlikte; </a:t>
            </a:r>
            <a:endParaRPr lang="tr-TR" dirty="0"/>
          </a:p>
        </p:txBody>
      </p:sp>
      <p:graphicFrame>
        <p:nvGraphicFramePr>
          <p:cNvPr id="4" name="İçerik Yer Tutucusu 3"/>
          <p:cNvGraphicFramePr>
            <a:graphicFrameLocks noGrp="1"/>
          </p:cNvGraphicFramePr>
          <p:nvPr>
            <p:ph idx="1"/>
            <p:extLst/>
          </p:nvPr>
        </p:nvGraphicFramePr>
        <p:xfrm>
          <a:off x="0" y="1186248"/>
          <a:ext cx="11948984" cy="5671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8673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Resim 1" descr="IMG-20151025-WA0039"/>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241551" y="857250"/>
            <a:ext cx="77073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904576"/>
      </p:ext>
    </p:extLst>
  </p:cSld>
  <p:clrMapOvr>
    <a:masterClrMapping/>
  </p:clrMapOvr>
  <p:transition spd="slow" advTm="7000">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Numarası Yer Tutucusu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08DA0352-8307-418F-84EA-7F8720F90276}" type="slidenum">
              <a:rPr lang="tr-TR" altLang="tr-TR" sz="1200">
                <a:latin typeface="Arial Black" panose="020B0A04020102020204" pitchFamily="34" charset="0"/>
              </a:rPr>
              <a:pPr>
                <a:spcBef>
                  <a:spcPct val="0"/>
                </a:spcBef>
                <a:buClrTx/>
                <a:buSzTx/>
                <a:buFontTx/>
                <a:buNone/>
              </a:pPr>
              <a:t>73</a:t>
            </a:fld>
            <a:endParaRPr lang="tr-TR" altLang="tr-TR" sz="1200">
              <a:latin typeface="Arial Black" panose="020B0A04020102020204" pitchFamily="34" charset="0"/>
            </a:endParaRPr>
          </a:p>
        </p:txBody>
      </p:sp>
      <p:sp>
        <p:nvSpPr>
          <p:cNvPr id="69635" name="Rectangle 2"/>
          <p:cNvSpPr>
            <a:spLocks noGrp="1" noChangeArrowheads="1"/>
          </p:cNvSpPr>
          <p:nvPr>
            <p:ph type="title"/>
          </p:nvPr>
        </p:nvSpPr>
        <p:spPr>
          <a:xfrm>
            <a:off x="1919288" y="284086"/>
            <a:ext cx="8229600" cy="1004966"/>
          </a:xfrm>
        </p:spPr>
        <p:style>
          <a:lnRef idx="2">
            <a:schemeClr val="accent5"/>
          </a:lnRef>
          <a:fillRef idx="1">
            <a:schemeClr val="lt1"/>
          </a:fillRef>
          <a:effectRef idx="0">
            <a:schemeClr val="accent5"/>
          </a:effectRef>
          <a:fontRef idx="minor">
            <a:schemeClr val="dk1"/>
          </a:fontRef>
        </p:style>
        <p:txBody>
          <a:bodyPr>
            <a:normAutofit/>
          </a:bodyPr>
          <a:lstStyle/>
          <a:p>
            <a:pPr algn="ctr" eaLnBrk="1" hangingPunct="1"/>
            <a:r>
              <a:rPr lang="tr-TR" altLang="tr-TR" sz="2800" b="1" dirty="0">
                <a:solidFill>
                  <a:srgbClr val="0000CC"/>
                </a:solidFill>
              </a:rPr>
              <a:t>ŞİDDETİN ÇOCUKLAR ÜZERİNDEKİ </a:t>
            </a:r>
            <a:r>
              <a:rPr lang="tr-TR" altLang="tr-TR" sz="2800" b="1" dirty="0" smtClean="0">
                <a:solidFill>
                  <a:srgbClr val="0000CC"/>
                </a:solidFill>
              </a:rPr>
              <a:t>ETKİLERİ</a:t>
            </a:r>
            <a:endParaRPr lang="tr-TR" altLang="tr-TR" sz="2800" dirty="0"/>
          </a:p>
        </p:txBody>
      </p:sp>
      <p:sp>
        <p:nvSpPr>
          <p:cNvPr id="69636" name="Rectangle 3"/>
          <p:cNvSpPr>
            <a:spLocks noGrp="1" noChangeArrowheads="1"/>
          </p:cNvSpPr>
          <p:nvPr>
            <p:ph type="body" idx="1"/>
          </p:nvPr>
        </p:nvSpPr>
        <p:spPr>
          <a:xfrm>
            <a:off x="541539" y="1429305"/>
            <a:ext cx="11319028" cy="5292170"/>
          </a:xfrm>
        </p:spPr>
        <p:style>
          <a:lnRef idx="1">
            <a:schemeClr val="accent5"/>
          </a:lnRef>
          <a:fillRef idx="2">
            <a:schemeClr val="accent5"/>
          </a:fillRef>
          <a:effectRef idx="1">
            <a:schemeClr val="accent5"/>
          </a:effectRef>
          <a:fontRef idx="minor">
            <a:schemeClr val="dk1"/>
          </a:fontRef>
        </p:style>
        <p:txBody>
          <a:bodyPr>
            <a:normAutofit/>
          </a:bodyPr>
          <a:lstStyle/>
          <a:p>
            <a:pPr algn="just" eaLnBrk="1" hangingPunct="1">
              <a:lnSpc>
                <a:spcPct val="80000"/>
              </a:lnSpc>
            </a:pPr>
            <a:r>
              <a:rPr lang="tr-TR" altLang="tr-TR" sz="2400" i="1" dirty="0">
                <a:effectLst>
                  <a:outerShdw blurRad="38100" dist="38100" dir="2700000" algn="tl">
                    <a:srgbClr val="000000">
                      <a:alpha val="43137"/>
                    </a:srgbClr>
                  </a:outerShdw>
                </a:effectLst>
              </a:rPr>
              <a:t>Şiddet ortamında büyüyen çocuklar çaresizlik ve şiddeti önleyemediği için  suçluluk  hissederler. </a:t>
            </a:r>
          </a:p>
          <a:p>
            <a:pPr algn="just" eaLnBrk="1" hangingPunct="1">
              <a:lnSpc>
                <a:spcPct val="80000"/>
              </a:lnSpc>
            </a:pPr>
            <a:r>
              <a:rPr lang="tr-TR" altLang="tr-TR" sz="2400" i="1" dirty="0">
                <a:effectLst>
                  <a:outerShdw blurRad="38100" dist="38100" dir="2700000" algn="tl">
                    <a:srgbClr val="000000">
                      <a:alpha val="43137"/>
                    </a:srgbClr>
                  </a:outerShdw>
                </a:effectLst>
              </a:rPr>
              <a:t>Şiddet ortamında büyüyen çocuklar iki tehdidi bir arada yaşarlar; hem </a:t>
            </a:r>
            <a:r>
              <a:rPr lang="tr-TR" altLang="tr-TR" sz="2400" i="1" dirty="0" err="1">
                <a:effectLst>
                  <a:outerShdw blurRad="38100" dist="38100" dir="2700000" algn="tl">
                    <a:srgbClr val="000000">
                      <a:alpha val="43137"/>
                    </a:srgbClr>
                  </a:outerShdw>
                </a:effectLst>
              </a:rPr>
              <a:t>travmatik</a:t>
            </a:r>
            <a:r>
              <a:rPr lang="tr-TR" altLang="tr-TR" sz="2400" i="1" dirty="0">
                <a:effectLst>
                  <a:outerShdw blurRad="38100" dist="38100" dir="2700000" algn="tl">
                    <a:srgbClr val="000000">
                      <a:alpha val="43137"/>
                    </a:srgbClr>
                  </a:outerShdw>
                </a:effectLst>
              </a:rPr>
              <a:t> olaylara şahit olur hem de aynı şiddeti görme tehlikesiyle karşı karşıya kalırlar.</a:t>
            </a:r>
          </a:p>
          <a:p>
            <a:pPr algn="just" eaLnBrk="1" hangingPunct="1">
              <a:lnSpc>
                <a:spcPct val="80000"/>
              </a:lnSpc>
            </a:pPr>
            <a:r>
              <a:rPr lang="tr-TR" altLang="tr-TR" sz="2400" i="1" dirty="0">
                <a:effectLst>
                  <a:outerShdw blurRad="38100" dist="38100" dir="2700000" algn="tl">
                    <a:srgbClr val="000000">
                      <a:alpha val="43137"/>
                    </a:srgbClr>
                  </a:outerShdw>
                </a:effectLst>
              </a:rPr>
              <a:t>Şiddet ortamında büyüyen çocuklarda hırsızlık, okuldan kaçma gibi davranış bozuklukları daha sık görülmektedir</a:t>
            </a:r>
          </a:p>
          <a:p>
            <a:pPr algn="just" eaLnBrk="1" hangingPunct="1">
              <a:lnSpc>
                <a:spcPct val="80000"/>
              </a:lnSpc>
            </a:pPr>
            <a:r>
              <a:rPr lang="tr-TR" altLang="tr-TR" sz="2400" i="1" dirty="0">
                <a:effectLst>
                  <a:outerShdw blurRad="38100" dist="38100" dir="2700000" algn="tl">
                    <a:srgbClr val="000000">
                      <a:alpha val="43137"/>
                    </a:srgbClr>
                  </a:outerShdw>
                </a:effectLst>
              </a:rPr>
              <a:t>İhmale ve istismara uğramaya diğer çocuklara göre daha açıktır</a:t>
            </a:r>
          </a:p>
          <a:p>
            <a:pPr algn="just" eaLnBrk="1" hangingPunct="1">
              <a:lnSpc>
                <a:spcPct val="80000"/>
              </a:lnSpc>
            </a:pPr>
            <a:r>
              <a:rPr lang="tr-TR" altLang="tr-TR" sz="2400" i="1" dirty="0">
                <a:effectLst>
                  <a:outerShdw blurRad="38100" dist="38100" dir="2700000" algn="tl">
                    <a:srgbClr val="000000">
                      <a:alpha val="43137"/>
                    </a:srgbClr>
                  </a:outerShdw>
                </a:effectLst>
              </a:rPr>
              <a:t>Arkadaş kaybına uğrarlar, arkadaşları tarafından </a:t>
            </a:r>
            <a:r>
              <a:rPr lang="tr-TR" altLang="tr-TR" sz="2400" i="1" dirty="0" smtClean="0">
                <a:effectLst>
                  <a:outerShdw blurRad="38100" dist="38100" dir="2700000" algn="tl">
                    <a:srgbClr val="000000">
                      <a:alpha val="43137"/>
                    </a:srgbClr>
                  </a:outerShdw>
                </a:effectLst>
              </a:rPr>
              <a:t>dışlanırlar.</a:t>
            </a:r>
          </a:p>
          <a:p>
            <a:pPr algn="just">
              <a:lnSpc>
                <a:spcPct val="80000"/>
              </a:lnSpc>
            </a:pPr>
            <a:r>
              <a:rPr lang="tr-TR" altLang="tr-TR" sz="2400" i="1" dirty="0">
                <a:effectLst>
                  <a:outerShdw blurRad="38100" dist="38100" dir="2700000" algn="tl">
                    <a:srgbClr val="000000">
                      <a:alpha val="43137"/>
                    </a:srgbClr>
                  </a:outerShdw>
                </a:effectLst>
              </a:rPr>
              <a:t>Diğer çocuklara şiddet uygulama eğilimindedirler. </a:t>
            </a:r>
          </a:p>
          <a:p>
            <a:pPr algn="just">
              <a:lnSpc>
                <a:spcPct val="80000"/>
              </a:lnSpc>
            </a:pPr>
            <a:r>
              <a:rPr lang="tr-TR" altLang="tr-TR" sz="2400" i="1" dirty="0">
                <a:effectLst>
                  <a:outerShdw blurRad="38100" dist="38100" dir="2700000" algn="tl">
                    <a:srgbClr val="000000">
                      <a:alpha val="43137"/>
                    </a:srgbClr>
                  </a:outerShdw>
                </a:effectLst>
              </a:rPr>
              <a:t>Çalışmalar şiddet ortamında büyüyen erkek çocuklarının diğer erkek çocuklarına göre daha agresif, kız çocuklarının daha çekingen pasif davranma eğiliminde olduğunu göstermektedir</a:t>
            </a:r>
          </a:p>
          <a:p>
            <a:pPr algn="just">
              <a:lnSpc>
                <a:spcPct val="80000"/>
              </a:lnSpc>
            </a:pPr>
            <a:r>
              <a:rPr lang="tr-TR" altLang="tr-TR" sz="2400" i="1" dirty="0">
                <a:effectLst>
                  <a:outerShdw blurRad="38100" dist="38100" dir="2700000" algn="tl">
                    <a:srgbClr val="000000">
                      <a:alpha val="43137"/>
                    </a:srgbClr>
                  </a:outerShdw>
                </a:effectLst>
              </a:rPr>
              <a:t>Şiddet ortamında büyüyen çocuklar çocuk suçluluğu açısından da risk grubundadır. </a:t>
            </a:r>
            <a:endParaRPr lang="tr-TR" altLang="tr-TR" sz="800" i="1" dirty="0">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None/>
            </a:pPr>
            <a:endParaRPr lang="tr-TR" altLang="tr-TR" sz="800" dirty="0"/>
          </a:p>
        </p:txBody>
      </p:sp>
    </p:spTree>
    <p:extLst>
      <p:ext uri="{BB962C8B-B14F-4D97-AF65-F5344CB8AC3E}">
        <p14:creationId xmlns:p14="http://schemas.microsoft.com/office/powerpoint/2010/main" val="31785250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tr-TR" sz="3600" dirty="0" smtClean="0"/>
              <a:t>Kadına Yönelik Şiddetin Erkek Sağlığına Etkileri</a:t>
            </a:r>
            <a:endParaRPr lang="tr-TR" sz="3600" dirty="0"/>
          </a:p>
        </p:txBody>
      </p:sp>
      <p:sp>
        <p:nvSpPr>
          <p:cNvPr id="3" name="İçerik Yer Tutucusu 2"/>
          <p:cNvSpPr>
            <a:spLocks noGrp="1"/>
          </p:cNvSpPr>
          <p:nvPr>
            <p:ph idx="1"/>
          </p:nvPr>
        </p:nvSpPr>
        <p:spPr>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tr-TR" sz="3200" dirty="0" smtClean="0">
                <a:solidFill>
                  <a:schemeClr val="tx1"/>
                </a:solidFill>
              </a:rPr>
              <a:t>Madde bağımlılığı</a:t>
            </a:r>
          </a:p>
          <a:p>
            <a:pPr algn="ctr"/>
            <a:r>
              <a:rPr lang="tr-TR" sz="3200" dirty="0" smtClean="0">
                <a:solidFill>
                  <a:schemeClr val="tx1"/>
                </a:solidFill>
              </a:rPr>
              <a:t>Travmalar</a:t>
            </a:r>
          </a:p>
          <a:p>
            <a:pPr algn="ctr"/>
            <a:r>
              <a:rPr lang="tr-TR" sz="3200" dirty="0" smtClean="0">
                <a:solidFill>
                  <a:schemeClr val="tx1"/>
                </a:solidFill>
              </a:rPr>
              <a:t>Anti sosyal kişilik bozukluğu</a:t>
            </a:r>
          </a:p>
          <a:p>
            <a:pPr algn="ctr"/>
            <a:r>
              <a:rPr lang="tr-TR" sz="3200" dirty="0" smtClean="0">
                <a:solidFill>
                  <a:schemeClr val="tx1"/>
                </a:solidFill>
              </a:rPr>
              <a:t>Depresyon</a:t>
            </a:r>
            <a:endParaRPr lang="tr-TR" sz="3200" dirty="0">
              <a:solidFill>
                <a:schemeClr val="tx1"/>
              </a:solidFill>
            </a:endParaRPr>
          </a:p>
          <a:p>
            <a:pPr algn="ctr"/>
            <a:r>
              <a:rPr lang="tr-TR" sz="3200" dirty="0" err="1" smtClean="0">
                <a:solidFill>
                  <a:schemeClr val="tx1"/>
                </a:solidFill>
              </a:rPr>
              <a:t>Suicid</a:t>
            </a:r>
            <a:endParaRPr lang="tr-TR" sz="3200" dirty="0" smtClean="0">
              <a:solidFill>
                <a:schemeClr val="tx1"/>
              </a:solidFill>
            </a:endParaRPr>
          </a:p>
          <a:p>
            <a:pPr algn="ctr"/>
            <a:r>
              <a:rPr lang="tr-TR" sz="3200" dirty="0" smtClean="0">
                <a:solidFill>
                  <a:schemeClr val="tx1"/>
                </a:solidFill>
              </a:rPr>
              <a:t>Ölüm</a:t>
            </a:r>
          </a:p>
          <a:p>
            <a:endParaRPr lang="tr-TR" dirty="0"/>
          </a:p>
        </p:txBody>
      </p:sp>
    </p:spTree>
    <p:extLst>
      <p:ext uri="{BB962C8B-B14F-4D97-AF65-F5344CB8AC3E}">
        <p14:creationId xmlns:p14="http://schemas.microsoft.com/office/powerpoint/2010/main" val="15844041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nvGraphicFramePr>
        <p:xfrm>
          <a:off x="1981200" y="764705"/>
          <a:ext cx="8229600" cy="808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idx="1"/>
          </p:nvPr>
        </p:nvSpPr>
        <p:spPr>
          <a:xfrm>
            <a:off x="702816" y="1653113"/>
            <a:ext cx="10786368" cy="5204887"/>
          </a:xfrm>
          <a:ln/>
        </p:spPr>
        <p:style>
          <a:lnRef idx="2">
            <a:schemeClr val="accent3"/>
          </a:lnRef>
          <a:fillRef idx="1">
            <a:schemeClr val="lt1"/>
          </a:fillRef>
          <a:effectRef idx="0">
            <a:schemeClr val="accent3"/>
          </a:effectRef>
          <a:fontRef idx="minor">
            <a:schemeClr val="dk1"/>
          </a:fontRef>
        </p:style>
        <p:txBody>
          <a:bodyPr rtlCol="0">
            <a:normAutofit fontScale="70000" lnSpcReduction="20000"/>
          </a:bodyPr>
          <a:lstStyle/>
          <a:p>
            <a:pPr marL="457200" indent="-457200">
              <a:lnSpc>
                <a:spcPct val="110000"/>
              </a:lnSpc>
              <a:spcBef>
                <a:spcPts val="0"/>
              </a:spcBef>
              <a:spcAft>
                <a:spcPts val="1200"/>
              </a:spcAft>
              <a:buFont typeface="Wingdings" panose="05000000000000000000" pitchFamily="2" charset="2"/>
              <a:buChar char="ü"/>
              <a:defRPr/>
            </a:pPr>
            <a:r>
              <a:rPr lang="tr-TR" sz="3100" dirty="0"/>
              <a:t>Toplumdaki mevcut şiddetin artmasına neden olmaktadır.</a:t>
            </a:r>
          </a:p>
          <a:p>
            <a:pPr marL="457200" indent="-457200">
              <a:lnSpc>
                <a:spcPct val="110000"/>
              </a:lnSpc>
              <a:spcBef>
                <a:spcPts val="0"/>
              </a:spcBef>
              <a:spcAft>
                <a:spcPts val="1200"/>
              </a:spcAft>
              <a:buFont typeface="Wingdings" panose="05000000000000000000" pitchFamily="2" charset="2"/>
              <a:buChar char="ü"/>
              <a:defRPr/>
            </a:pPr>
            <a:r>
              <a:rPr lang="tr-TR" sz="3100" dirty="0"/>
              <a:t>Hem şiddet uygulayan ve hem şiddete maruz kalan taraflar arasındaki şiddet ilişkisi, toplumsal düzeyde kendini gösteren şiddeti güçlendirmekte ve bu da aslında toplumsal bazı bedellerin ödenmesine yol açmaktadır.</a:t>
            </a:r>
          </a:p>
          <a:p>
            <a:pPr marL="457200" indent="-457200">
              <a:lnSpc>
                <a:spcPct val="110000"/>
              </a:lnSpc>
              <a:spcBef>
                <a:spcPts val="0"/>
              </a:spcBef>
              <a:spcAft>
                <a:spcPts val="1200"/>
              </a:spcAft>
              <a:buFont typeface="Wingdings" panose="05000000000000000000" pitchFamily="2" charset="2"/>
              <a:buChar char="ü"/>
              <a:defRPr/>
            </a:pPr>
            <a:r>
              <a:rPr lang="tr-TR" sz="3100" dirty="0"/>
              <a:t>Özellikle kadın ve çocukların mağdur ve erkeklerin fail olduğu bu süreçte toplumsal ayrışmalar ve iletişimsizlikler oluşmakta ve bu da toplumda çatışma ve sorunların şiddet içermeyen yöntemlerle çözümünün önünde engel oluşturmaktadır</a:t>
            </a:r>
            <a:r>
              <a:rPr lang="tr-TR" sz="3100" dirty="0" smtClean="0"/>
              <a:t>;</a:t>
            </a:r>
          </a:p>
          <a:p>
            <a:pPr marL="457200" indent="-457200">
              <a:lnSpc>
                <a:spcPct val="110000"/>
              </a:lnSpc>
              <a:spcBef>
                <a:spcPts val="0"/>
              </a:spcBef>
              <a:spcAft>
                <a:spcPts val="1200"/>
              </a:spcAft>
              <a:buFont typeface="Wingdings" panose="05000000000000000000" pitchFamily="2" charset="2"/>
              <a:buChar char="ü"/>
              <a:defRPr/>
            </a:pPr>
            <a:r>
              <a:rPr lang="tr-TR" sz="3100" dirty="0"/>
              <a:t>Uluslararası bir standart ve norm haline gelen toplumsal cinsiyet eşitliği, kadının insan hakları ve çocuk hakları gibi konularda toplumun gereken farkındalığı edinmesinin önünde önemli bir engel oluşturmaktadır. </a:t>
            </a:r>
          </a:p>
          <a:p>
            <a:pPr marL="457200" indent="-457200">
              <a:lnSpc>
                <a:spcPct val="110000"/>
              </a:lnSpc>
              <a:spcBef>
                <a:spcPts val="0"/>
              </a:spcBef>
              <a:spcAft>
                <a:spcPts val="1200"/>
              </a:spcAft>
              <a:buFont typeface="Wingdings" panose="05000000000000000000" pitchFamily="2" charset="2"/>
              <a:buChar char="ü"/>
              <a:defRPr/>
            </a:pPr>
            <a:r>
              <a:rPr lang="tr-TR" sz="3100" dirty="0"/>
              <a:t>Kadınların şiddet gördüğü bir toplumda eşitlik anlayışını ve şiddet içermeyen yaklaşımı geliştirmek çok zordur. </a:t>
            </a:r>
          </a:p>
          <a:p>
            <a:pPr marL="457200" indent="-457200">
              <a:lnSpc>
                <a:spcPct val="110000"/>
              </a:lnSpc>
              <a:spcBef>
                <a:spcPts val="0"/>
              </a:spcBef>
              <a:spcAft>
                <a:spcPts val="1200"/>
              </a:spcAft>
              <a:buFont typeface="Wingdings" panose="05000000000000000000" pitchFamily="2" charset="2"/>
              <a:buChar char="ü"/>
              <a:defRPr/>
            </a:pPr>
            <a:r>
              <a:rPr lang="tr-TR" sz="3100" dirty="0"/>
              <a:t>Olumsuz, ekonomik ve sosyal yansımaların yarattığı yükler</a:t>
            </a:r>
            <a:r>
              <a:rPr lang="tr-TR" sz="3100" dirty="0" smtClean="0"/>
              <a:t>.</a:t>
            </a:r>
            <a:endParaRPr lang="tr-TR" sz="3100" dirty="0"/>
          </a:p>
          <a:p>
            <a:pPr>
              <a:defRPr/>
            </a:pPr>
            <a:endParaRPr lang="tr-TR" dirty="0"/>
          </a:p>
        </p:txBody>
      </p:sp>
    </p:spTree>
    <p:extLst>
      <p:ext uri="{BB962C8B-B14F-4D97-AF65-F5344CB8AC3E}">
        <p14:creationId xmlns:p14="http://schemas.microsoft.com/office/powerpoint/2010/main" val="29108718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895350"/>
            <a:ext cx="9144000" cy="5105400"/>
          </a:xfrm>
        </p:spPr>
      </p:pic>
    </p:spTree>
    <p:extLst>
      <p:ext uri="{BB962C8B-B14F-4D97-AF65-F5344CB8AC3E}">
        <p14:creationId xmlns:p14="http://schemas.microsoft.com/office/powerpoint/2010/main" val="3155791622"/>
      </p:ext>
    </p:extLst>
  </p:cSld>
  <p:clrMapOvr>
    <a:masterClrMapping/>
  </p:clrMapOvr>
  <p:transition spd="slow" advTm="7000">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04791" y="639126"/>
            <a:ext cx="8229600" cy="1371600"/>
          </a:xfrm>
          <a:extLst/>
        </p:spPr>
        <p:txBody>
          <a:bodyPr/>
          <a:lstStyle/>
          <a:p>
            <a:pPr algn="ctr">
              <a:defRPr/>
            </a:pPr>
            <a:r>
              <a:rPr lang="tr-TR" sz="3200" cap="all" dirty="0" err="1">
                <a:ln w="500">
                  <a:solidFill>
                    <a:schemeClr val="tx2">
                      <a:shade val="20000"/>
                      <a:satMod val="120000"/>
                    </a:schemeClr>
                  </a:solidFill>
                </a:ln>
                <a:solidFill>
                  <a:srgbClr val="990099"/>
                </a:solidFill>
                <a:latin typeface="+mn-lt"/>
              </a:rPr>
              <a:t>Şİddet</a:t>
            </a:r>
            <a:r>
              <a:rPr lang="tr-TR" sz="3200" cap="all" dirty="0">
                <a:ln w="500">
                  <a:solidFill>
                    <a:schemeClr val="tx2">
                      <a:shade val="20000"/>
                      <a:satMod val="120000"/>
                    </a:schemeClr>
                  </a:solidFill>
                </a:ln>
                <a:solidFill>
                  <a:srgbClr val="990099"/>
                </a:solidFill>
                <a:latin typeface="+mn-lt"/>
              </a:rPr>
              <a:t> görene nasıl destek </a:t>
            </a:r>
            <a:r>
              <a:rPr lang="tr-TR" sz="3200" cap="all" dirty="0" err="1">
                <a:ln w="500">
                  <a:solidFill>
                    <a:schemeClr val="tx2">
                      <a:shade val="20000"/>
                      <a:satMod val="120000"/>
                    </a:schemeClr>
                  </a:solidFill>
                </a:ln>
                <a:solidFill>
                  <a:srgbClr val="990099"/>
                </a:solidFill>
                <a:latin typeface="+mn-lt"/>
              </a:rPr>
              <a:t>olabİlİrİz</a:t>
            </a:r>
            <a:r>
              <a:rPr lang="tr-TR" sz="3200" cap="all" dirty="0">
                <a:ln w="500">
                  <a:solidFill>
                    <a:schemeClr val="tx2">
                      <a:shade val="20000"/>
                      <a:satMod val="120000"/>
                    </a:schemeClr>
                  </a:solidFill>
                </a:ln>
                <a:solidFill>
                  <a:srgbClr val="990099"/>
                </a:solidFill>
                <a:latin typeface="+mn-lt"/>
              </a:rPr>
              <a:t>?</a:t>
            </a:r>
            <a:r>
              <a:rPr lang="tr-TR" b="1" cap="all" dirty="0">
                <a:ln w="500">
                  <a:solidFill>
                    <a:schemeClr val="tx2">
                      <a:shade val="20000"/>
                      <a:satMod val="120000"/>
                    </a:schemeClr>
                  </a:solidFill>
                </a:ln>
                <a:solidFill>
                  <a:srgbClr val="990099"/>
                </a:solidFill>
              </a:rPr>
              <a:t/>
            </a:r>
            <a:br>
              <a:rPr lang="tr-TR" b="1" cap="all" dirty="0">
                <a:ln w="500">
                  <a:solidFill>
                    <a:schemeClr val="tx2">
                      <a:shade val="20000"/>
                      <a:satMod val="120000"/>
                    </a:schemeClr>
                  </a:solidFill>
                </a:ln>
                <a:solidFill>
                  <a:srgbClr val="990099"/>
                </a:solidFill>
              </a:rPr>
            </a:br>
            <a:endParaRPr lang="tr-TR" dirty="0"/>
          </a:p>
        </p:txBody>
      </p:sp>
      <p:sp>
        <p:nvSpPr>
          <p:cNvPr id="75779" name="Slayt Numarası Yer Tutucusu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30FF45BA-AE53-4811-8913-1FDEAD1EE009}" type="slidenum">
              <a:rPr lang="tr-TR" altLang="tr-TR" sz="1200">
                <a:latin typeface="Arial Black" panose="020B0A04020102020204" pitchFamily="34" charset="0"/>
              </a:rPr>
              <a:pPr>
                <a:spcBef>
                  <a:spcPct val="0"/>
                </a:spcBef>
                <a:buClrTx/>
                <a:buSzTx/>
                <a:buFontTx/>
                <a:buNone/>
              </a:pPr>
              <a:t>77</a:t>
            </a:fld>
            <a:endParaRPr lang="tr-TR" altLang="tr-TR" sz="1200">
              <a:latin typeface="Arial Black" panose="020B0A04020102020204" pitchFamily="34" charset="0"/>
            </a:endParaRPr>
          </a:p>
        </p:txBody>
      </p:sp>
      <p:sp>
        <p:nvSpPr>
          <p:cNvPr id="5" name="Rectangle 3"/>
          <p:cNvSpPr txBox="1">
            <a:spLocks noGrp="1" noChangeArrowheads="1"/>
          </p:cNvSpPr>
          <p:nvPr>
            <p:ph idx="1"/>
          </p:nvPr>
        </p:nvSpPr>
        <p:spPr/>
        <p:txBody>
          <a:bodyPr vert="horz" lIns="45720" tIns="0" rIns="45720" bIns="0" rtlCol="0">
            <a:normAutofit/>
          </a:bodyPr>
          <a:lstStyle>
            <a:lvl1pPr eaLnBrk="0" hangingPunct="0">
              <a:defRPr sz="3200">
                <a:solidFill>
                  <a:schemeClr val="tx1"/>
                </a:solidFill>
                <a:latin typeface="Comic Sans MS" panose="030F0702030302020204" pitchFamily="66" charset="0"/>
              </a:defRPr>
            </a:lvl1pPr>
            <a:lvl2pPr eaLnBrk="0" hangingPunct="0">
              <a:defRPr sz="3200">
                <a:solidFill>
                  <a:schemeClr val="tx1"/>
                </a:solidFill>
                <a:latin typeface="Comic Sans MS" panose="030F0702030302020204" pitchFamily="66" charset="0"/>
              </a:defRPr>
            </a:lvl2pPr>
            <a:lvl3pPr marL="1143000" indent="-228600" eaLnBrk="0" hangingPunct="0">
              <a:defRPr sz="3200">
                <a:solidFill>
                  <a:schemeClr val="tx1"/>
                </a:solidFill>
                <a:latin typeface="Comic Sans MS" panose="030F0702030302020204" pitchFamily="66" charset="0"/>
              </a:defRPr>
            </a:lvl3pPr>
            <a:lvl4pPr marL="1600200" indent="-228600" eaLnBrk="0" hangingPunct="0">
              <a:defRPr sz="3200">
                <a:solidFill>
                  <a:schemeClr val="tx1"/>
                </a:solidFill>
                <a:latin typeface="Comic Sans MS" panose="030F0702030302020204" pitchFamily="66" charset="0"/>
              </a:defRPr>
            </a:lvl4pPr>
            <a:lvl5pPr marL="2057400" indent="-228600" eaLnBrk="0" hangingPunct="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pPr algn="just" eaLnBrk="1" hangingPunct="1">
              <a:spcBef>
                <a:spcPts val="600"/>
              </a:spcBef>
              <a:buClr>
                <a:srgbClr val="990099"/>
              </a:buClr>
              <a:buSzPct val="73000"/>
              <a:buFont typeface="Wingdings" panose="05000000000000000000" pitchFamily="2" charset="2"/>
              <a:buChar char="Ø"/>
              <a:defRPr/>
            </a:pPr>
            <a:r>
              <a:rPr lang="tr-TR" altLang="tr-TR" dirty="0">
                <a:latin typeface="+mj-lt"/>
              </a:rPr>
              <a:t>Yasal</a:t>
            </a:r>
          </a:p>
          <a:p>
            <a:pPr algn="just" eaLnBrk="1" hangingPunct="1">
              <a:spcBef>
                <a:spcPts val="600"/>
              </a:spcBef>
              <a:buClr>
                <a:srgbClr val="990099"/>
              </a:buClr>
              <a:buSzPct val="73000"/>
              <a:buFont typeface="Wingdings" panose="05000000000000000000" pitchFamily="2" charset="2"/>
              <a:buChar char="Ø"/>
              <a:defRPr/>
            </a:pPr>
            <a:r>
              <a:rPr lang="tr-TR" altLang="tr-TR" dirty="0">
                <a:latin typeface="+mj-lt"/>
              </a:rPr>
              <a:t>Kurumsal</a:t>
            </a:r>
          </a:p>
          <a:p>
            <a:pPr algn="just" eaLnBrk="1" hangingPunct="1">
              <a:spcBef>
                <a:spcPts val="600"/>
              </a:spcBef>
              <a:buClr>
                <a:srgbClr val="990099"/>
              </a:buClr>
              <a:buSzPct val="73000"/>
              <a:buFont typeface="Wingdings" panose="05000000000000000000" pitchFamily="2" charset="2"/>
              <a:buChar char="Ø"/>
              <a:defRPr/>
            </a:pPr>
            <a:r>
              <a:rPr lang="tr-TR" altLang="tr-TR" dirty="0">
                <a:latin typeface="+mj-lt"/>
              </a:rPr>
              <a:t>Psikolojik</a:t>
            </a:r>
          </a:p>
          <a:p>
            <a:pPr algn="just" eaLnBrk="1" hangingPunct="1">
              <a:spcBef>
                <a:spcPts val="600"/>
              </a:spcBef>
              <a:buClr>
                <a:srgbClr val="990099"/>
              </a:buClr>
              <a:buSzPct val="73000"/>
              <a:buFont typeface="Wingdings" panose="05000000000000000000" pitchFamily="2" charset="2"/>
              <a:buChar char="Ø"/>
              <a:defRPr/>
            </a:pPr>
            <a:r>
              <a:rPr lang="tr-TR" altLang="tr-TR" dirty="0">
                <a:latin typeface="+mj-lt"/>
              </a:rPr>
              <a:t>Bilgi verme</a:t>
            </a:r>
          </a:p>
          <a:p>
            <a:pPr lvl="1" algn="just" eaLnBrk="1" hangingPunct="1">
              <a:buClr>
                <a:srgbClr val="990099"/>
              </a:buClr>
              <a:buFont typeface="Wingdings" panose="05000000000000000000" pitchFamily="2" charset="2"/>
              <a:buChar char="Ø"/>
              <a:defRPr/>
            </a:pPr>
            <a:r>
              <a:rPr lang="tr-TR" altLang="tr-TR" dirty="0">
                <a:latin typeface="+mj-lt"/>
              </a:rPr>
              <a:t>Yasal düzenlemeler</a:t>
            </a:r>
          </a:p>
          <a:p>
            <a:pPr lvl="1" algn="just" eaLnBrk="1" hangingPunct="1">
              <a:buClr>
                <a:srgbClr val="990099"/>
              </a:buClr>
              <a:buFont typeface="Wingdings" panose="05000000000000000000" pitchFamily="2" charset="2"/>
              <a:buChar char="Ø"/>
              <a:defRPr/>
            </a:pPr>
            <a:r>
              <a:rPr lang="tr-TR" altLang="tr-TR" dirty="0">
                <a:latin typeface="+mj-lt"/>
              </a:rPr>
              <a:t>Sunulan hizmetler</a:t>
            </a:r>
          </a:p>
          <a:p>
            <a:pPr algn="just" eaLnBrk="1" hangingPunct="1">
              <a:spcBef>
                <a:spcPts val="600"/>
              </a:spcBef>
              <a:buClr>
                <a:srgbClr val="990099"/>
              </a:buClr>
              <a:buSzPct val="73000"/>
              <a:buFont typeface="Wingdings" panose="05000000000000000000" pitchFamily="2" charset="2"/>
              <a:buChar char="Ø"/>
              <a:defRPr/>
            </a:pPr>
            <a:r>
              <a:rPr lang="tr-TR" altLang="tr-TR" dirty="0">
                <a:latin typeface="+mj-lt"/>
              </a:rPr>
              <a:t>Kampanyalar vb..</a:t>
            </a:r>
          </a:p>
        </p:txBody>
      </p:sp>
      <p:pic>
        <p:nvPicPr>
          <p:cNvPr id="75781" name="Picture 4" descr="kadina_sidd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888" y="1557338"/>
            <a:ext cx="3313112"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7547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ayt Numarası Yer Tutucusu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FF654325-06E7-4F56-B1C3-DB30C40BA61C}" type="slidenum">
              <a:rPr lang="tr-TR" altLang="tr-TR" sz="1200">
                <a:latin typeface="Arial Black" panose="020B0A04020102020204" pitchFamily="34" charset="0"/>
              </a:rPr>
              <a:pPr>
                <a:spcBef>
                  <a:spcPct val="0"/>
                </a:spcBef>
                <a:buClrTx/>
                <a:buSzTx/>
                <a:buFontTx/>
                <a:buNone/>
              </a:pPr>
              <a:t>78</a:t>
            </a:fld>
            <a:endParaRPr lang="tr-TR" altLang="tr-TR" sz="1200">
              <a:latin typeface="Arial Black" panose="020B0A04020102020204" pitchFamily="34" charset="0"/>
            </a:endParaRPr>
          </a:p>
        </p:txBody>
      </p:sp>
      <p:sp>
        <p:nvSpPr>
          <p:cNvPr id="547842" name="Rectangle 2"/>
          <p:cNvSpPr>
            <a:spLocks noChangeArrowheads="1"/>
          </p:cNvSpPr>
          <p:nvPr/>
        </p:nvSpPr>
        <p:spPr bwMode="auto">
          <a:xfrm rot="20743748">
            <a:off x="6311901" y="4292601"/>
            <a:ext cx="2187575" cy="1497013"/>
          </a:xfrm>
          <a:prstGeom prst="rect">
            <a:avLst/>
          </a:prstGeom>
          <a:solidFill>
            <a:srgbClr val="CCFFFF"/>
          </a:solidFill>
          <a:ln>
            <a:noFill/>
          </a:ln>
          <a:effectLst>
            <a:prstShdw prst="shdw17" dist="17961" dir="13500000">
              <a:srgbClr val="7A99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tr-TR" altLang="tr-TR" sz="2400">
                <a:latin typeface="Trebuchet MS" panose="020B0603020202020204" pitchFamily="34" charset="0"/>
              </a:rPr>
              <a:t>Kadının Statüsü </a:t>
            </a:r>
          </a:p>
          <a:p>
            <a:pPr algn="ctr" eaLnBrk="1" hangingPunct="1">
              <a:spcBef>
                <a:spcPct val="0"/>
              </a:spcBef>
              <a:buClrTx/>
              <a:buSzTx/>
              <a:buFontTx/>
              <a:buNone/>
            </a:pPr>
            <a:r>
              <a:rPr lang="tr-TR" altLang="tr-TR" sz="2400">
                <a:latin typeface="Trebuchet MS" panose="020B0603020202020204" pitchFamily="34" charset="0"/>
              </a:rPr>
              <a:t>Genel </a:t>
            </a:r>
          </a:p>
          <a:p>
            <a:pPr algn="ctr" eaLnBrk="1" hangingPunct="1">
              <a:spcBef>
                <a:spcPct val="0"/>
              </a:spcBef>
              <a:buClrTx/>
              <a:buSzTx/>
              <a:buFontTx/>
              <a:buNone/>
            </a:pPr>
            <a:r>
              <a:rPr lang="tr-TR" altLang="tr-TR" sz="2400">
                <a:latin typeface="Trebuchet MS" panose="020B0603020202020204" pitchFamily="34" charset="0"/>
              </a:rPr>
              <a:t>Müdürlüğü</a:t>
            </a:r>
          </a:p>
        </p:txBody>
      </p:sp>
      <p:sp>
        <p:nvSpPr>
          <p:cNvPr id="547843" name="Rectangle 3"/>
          <p:cNvSpPr>
            <a:spLocks noChangeArrowheads="1"/>
          </p:cNvSpPr>
          <p:nvPr/>
        </p:nvSpPr>
        <p:spPr bwMode="auto">
          <a:xfrm rot="525482">
            <a:off x="3575050" y="1916113"/>
            <a:ext cx="2236788" cy="1619250"/>
          </a:xfrm>
          <a:prstGeom prst="rect">
            <a:avLst/>
          </a:prstGeom>
          <a:solidFill>
            <a:schemeClr val="accent1"/>
          </a:solidFill>
          <a:ln>
            <a:noFill/>
          </a:ln>
          <a:effectLst>
            <a:prstShdw prst="shdw18" dist="17961" dir="13500000">
              <a:schemeClr val="accent1">
                <a:gamma/>
                <a:shade val="60000"/>
                <a:invGamma/>
              </a:schemeClr>
            </a:prstShdw>
          </a:effectLst>
          <a:extLst/>
        </p:spPr>
        <p:txBody>
          <a:bodyPr wrap="none" lIns="135459" tIns="67730" rIns="135459" bIns="67730" anchor="ctr"/>
          <a:lstStyle>
            <a:lvl1pPr>
              <a:defRPr>
                <a:solidFill>
                  <a:schemeClr val="tx1"/>
                </a:solidFill>
                <a:latin typeface="Arial" charset="0"/>
                <a:cs typeface="Arial" charset="0"/>
              </a:defRPr>
            </a:lvl1pPr>
            <a:lvl2pPr marL="677863">
              <a:defRPr>
                <a:solidFill>
                  <a:schemeClr val="tx1"/>
                </a:solidFill>
                <a:latin typeface="Arial" charset="0"/>
                <a:cs typeface="Arial" charset="0"/>
              </a:defRPr>
            </a:lvl2pPr>
            <a:lvl3pPr marL="1354138">
              <a:defRPr>
                <a:solidFill>
                  <a:schemeClr val="tx1"/>
                </a:solidFill>
                <a:latin typeface="Arial" charset="0"/>
                <a:cs typeface="Arial" charset="0"/>
              </a:defRPr>
            </a:lvl3pPr>
            <a:lvl4pPr marL="2032000">
              <a:defRPr>
                <a:solidFill>
                  <a:schemeClr val="tx1"/>
                </a:solidFill>
                <a:latin typeface="Arial" charset="0"/>
                <a:cs typeface="Arial" charset="0"/>
              </a:defRPr>
            </a:lvl4pPr>
            <a:lvl5pPr marL="2709863">
              <a:defRPr>
                <a:solidFill>
                  <a:schemeClr val="tx1"/>
                </a:solidFill>
                <a:latin typeface="Arial" charset="0"/>
                <a:cs typeface="Arial" charset="0"/>
              </a:defRPr>
            </a:lvl5pPr>
            <a:lvl6pPr marL="3167063" fontAlgn="base">
              <a:spcBef>
                <a:spcPct val="0"/>
              </a:spcBef>
              <a:spcAft>
                <a:spcPct val="0"/>
              </a:spcAft>
              <a:defRPr>
                <a:solidFill>
                  <a:schemeClr val="tx1"/>
                </a:solidFill>
                <a:latin typeface="Arial" charset="0"/>
                <a:cs typeface="Arial" charset="0"/>
              </a:defRPr>
            </a:lvl6pPr>
            <a:lvl7pPr marL="3624263" fontAlgn="base">
              <a:spcBef>
                <a:spcPct val="0"/>
              </a:spcBef>
              <a:spcAft>
                <a:spcPct val="0"/>
              </a:spcAft>
              <a:defRPr>
                <a:solidFill>
                  <a:schemeClr val="tx1"/>
                </a:solidFill>
                <a:latin typeface="Arial" charset="0"/>
                <a:cs typeface="Arial" charset="0"/>
              </a:defRPr>
            </a:lvl7pPr>
            <a:lvl8pPr marL="4081463" fontAlgn="base">
              <a:spcBef>
                <a:spcPct val="0"/>
              </a:spcBef>
              <a:spcAft>
                <a:spcPct val="0"/>
              </a:spcAft>
              <a:defRPr>
                <a:solidFill>
                  <a:schemeClr val="tx1"/>
                </a:solidFill>
                <a:latin typeface="Arial" charset="0"/>
                <a:cs typeface="Arial" charset="0"/>
              </a:defRPr>
            </a:lvl8pPr>
            <a:lvl9pPr marL="4538663" fontAlgn="base">
              <a:spcBef>
                <a:spcPct val="0"/>
              </a:spcBef>
              <a:spcAft>
                <a:spcPct val="0"/>
              </a:spcAft>
              <a:defRPr>
                <a:solidFill>
                  <a:schemeClr val="tx1"/>
                </a:solidFill>
                <a:latin typeface="Arial" charset="0"/>
                <a:cs typeface="Arial" charset="0"/>
              </a:defRPr>
            </a:lvl9pPr>
          </a:lstStyle>
          <a:p>
            <a:pPr algn="ctr" eaLnBrk="1" hangingPunct="1">
              <a:defRPr/>
            </a:pPr>
            <a:r>
              <a:rPr lang="tr-TR" altLang="tr-TR" sz="2400">
                <a:latin typeface="Trebuchet MS" pitchFamily="34" charset="0"/>
              </a:rPr>
              <a:t>Valilik ve </a:t>
            </a:r>
          </a:p>
          <a:p>
            <a:pPr algn="ctr" eaLnBrk="1" hangingPunct="1">
              <a:defRPr/>
            </a:pPr>
            <a:r>
              <a:rPr lang="tr-TR" altLang="tr-TR" sz="2400">
                <a:latin typeface="Trebuchet MS" pitchFamily="34" charset="0"/>
              </a:rPr>
              <a:t>Kaymakamlıklar</a:t>
            </a:r>
          </a:p>
        </p:txBody>
      </p:sp>
      <p:sp>
        <p:nvSpPr>
          <p:cNvPr id="547844" name="Rectangle 4"/>
          <p:cNvSpPr>
            <a:spLocks noChangeArrowheads="1"/>
          </p:cNvSpPr>
          <p:nvPr/>
        </p:nvSpPr>
        <p:spPr bwMode="auto">
          <a:xfrm rot="703722">
            <a:off x="5735639" y="2420938"/>
            <a:ext cx="2530475" cy="1619250"/>
          </a:xfrm>
          <a:prstGeom prst="rect">
            <a:avLst/>
          </a:prstGeom>
          <a:solidFill>
            <a:srgbClr val="FFFF00"/>
          </a:solidFill>
          <a:ln>
            <a:noFill/>
          </a:ln>
          <a:effectLst>
            <a:prstShdw prst="shdw17" dist="17961" dir="13500000">
              <a:srgbClr val="9999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tr-TR" altLang="tr-TR" sz="2000">
                <a:latin typeface="Trebuchet MS" panose="020B0603020202020204" pitchFamily="34" charset="0"/>
              </a:rPr>
              <a:t>Aile </a:t>
            </a:r>
          </a:p>
          <a:p>
            <a:pPr algn="ctr" eaLnBrk="1" hangingPunct="1">
              <a:spcBef>
                <a:spcPct val="0"/>
              </a:spcBef>
              <a:buClrTx/>
              <a:buSzTx/>
              <a:buFontTx/>
              <a:buNone/>
            </a:pPr>
            <a:r>
              <a:rPr lang="tr-TR" altLang="tr-TR" sz="2000">
                <a:latin typeface="Trebuchet MS" panose="020B0603020202020204" pitchFamily="34" charset="0"/>
              </a:rPr>
              <a:t>Mahkemeleri,</a:t>
            </a:r>
          </a:p>
          <a:p>
            <a:pPr algn="ctr" eaLnBrk="1" hangingPunct="1">
              <a:spcBef>
                <a:spcPct val="0"/>
              </a:spcBef>
              <a:buClrTx/>
              <a:buSzTx/>
              <a:buFontTx/>
              <a:buNone/>
            </a:pPr>
            <a:r>
              <a:rPr lang="tr-TR" altLang="tr-TR" sz="2000">
                <a:latin typeface="Trebuchet MS" panose="020B0603020202020204" pitchFamily="34" charset="0"/>
              </a:rPr>
              <a:t>Cumhuriyet Savcılığı</a:t>
            </a:r>
          </a:p>
        </p:txBody>
      </p:sp>
      <p:sp>
        <p:nvSpPr>
          <p:cNvPr id="547845" name="Rectangle 5"/>
          <p:cNvSpPr>
            <a:spLocks noChangeArrowheads="1"/>
          </p:cNvSpPr>
          <p:nvPr/>
        </p:nvSpPr>
        <p:spPr bwMode="auto">
          <a:xfrm rot="546288">
            <a:off x="7108826" y="841375"/>
            <a:ext cx="2689225" cy="1619250"/>
          </a:xfrm>
          <a:prstGeom prst="rect">
            <a:avLst/>
          </a:prstGeom>
          <a:solidFill>
            <a:srgbClr val="FFCC66"/>
          </a:solidFill>
          <a:ln>
            <a:noFill/>
          </a:ln>
          <a:effectLst>
            <a:prstShdw prst="shdw17" dist="17961" dir="13500000">
              <a:srgbClr val="997A3D"/>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tr-TR" altLang="tr-TR" sz="2400">
                <a:latin typeface="Trebuchet MS" panose="020B0603020202020204" pitchFamily="34" charset="0"/>
              </a:rPr>
              <a:t>Aile Danışma </a:t>
            </a:r>
          </a:p>
          <a:p>
            <a:pPr algn="ctr" eaLnBrk="1" hangingPunct="1">
              <a:spcBef>
                <a:spcPct val="0"/>
              </a:spcBef>
              <a:buClrTx/>
              <a:buSzTx/>
              <a:buFontTx/>
              <a:buNone/>
            </a:pPr>
            <a:r>
              <a:rPr lang="tr-TR" altLang="tr-TR" sz="2400">
                <a:latin typeface="Trebuchet MS" panose="020B0603020202020204" pitchFamily="34" charset="0"/>
              </a:rPr>
              <a:t>Merkezleri ve </a:t>
            </a:r>
          </a:p>
          <a:p>
            <a:pPr algn="ctr" eaLnBrk="1" hangingPunct="1">
              <a:spcBef>
                <a:spcPct val="0"/>
              </a:spcBef>
              <a:buClrTx/>
              <a:buSzTx/>
              <a:buFontTx/>
              <a:buNone/>
            </a:pPr>
            <a:r>
              <a:rPr lang="tr-TR" altLang="tr-TR" sz="2400">
                <a:latin typeface="Trebuchet MS" panose="020B0603020202020204" pitchFamily="34" charset="0"/>
              </a:rPr>
              <a:t>Toplum </a:t>
            </a:r>
          </a:p>
          <a:p>
            <a:pPr algn="ctr" eaLnBrk="1" hangingPunct="1">
              <a:spcBef>
                <a:spcPct val="0"/>
              </a:spcBef>
              <a:buClrTx/>
              <a:buSzTx/>
              <a:buFontTx/>
              <a:buNone/>
            </a:pPr>
            <a:r>
              <a:rPr lang="tr-TR" altLang="tr-TR" sz="2400">
                <a:latin typeface="Trebuchet MS" panose="020B0603020202020204" pitchFamily="34" charset="0"/>
              </a:rPr>
              <a:t>Merkezleri</a:t>
            </a:r>
          </a:p>
        </p:txBody>
      </p:sp>
      <p:sp>
        <p:nvSpPr>
          <p:cNvPr id="547846" name="Rectangle 6"/>
          <p:cNvSpPr>
            <a:spLocks noChangeArrowheads="1"/>
          </p:cNvSpPr>
          <p:nvPr/>
        </p:nvSpPr>
        <p:spPr bwMode="auto">
          <a:xfrm rot="21028824">
            <a:off x="3287714" y="3357563"/>
            <a:ext cx="2020887" cy="1619250"/>
          </a:xfrm>
          <a:prstGeom prst="rect">
            <a:avLst/>
          </a:prstGeom>
          <a:solidFill>
            <a:srgbClr val="FFCCFF"/>
          </a:solidFill>
          <a:ln>
            <a:noFill/>
          </a:ln>
          <a:effectLst>
            <a:prstShdw prst="shdw17" dist="17961" dir="13500000">
              <a:srgbClr val="997A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tr-TR" altLang="tr-TR" sz="2400">
                <a:latin typeface="Trebuchet MS" panose="020B0603020202020204" pitchFamily="34" charset="0"/>
              </a:rPr>
              <a:t>ASPB il müd.</a:t>
            </a:r>
          </a:p>
          <a:p>
            <a:pPr algn="ctr" eaLnBrk="1" hangingPunct="1">
              <a:spcBef>
                <a:spcPct val="0"/>
              </a:spcBef>
              <a:buClrTx/>
              <a:buSzTx/>
              <a:buFontTx/>
              <a:buNone/>
            </a:pPr>
            <a:r>
              <a:rPr lang="tr-TR" altLang="tr-TR" sz="2400">
                <a:latin typeface="Trebuchet MS" panose="020B0603020202020204" pitchFamily="34" charset="0"/>
              </a:rPr>
              <a:t>ŞÖNİM’ler.</a:t>
            </a:r>
          </a:p>
        </p:txBody>
      </p:sp>
      <p:sp>
        <p:nvSpPr>
          <p:cNvPr id="547847" name="Rectangle 7"/>
          <p:cNvSpPr>
            <a:spLocks noChangeArrowheads="1"/>
          </p:cNvSpPr>
          <p:nvPr/>
        </p:nvSpPr>
        <p:spPr bwMode="auto">
          <a:xfrm rot="20862138">
            <a:off x="1528763" y="1166813"/>
            <a:ext cx="2019300" cy="1619250"/>
          </a:xfrm>
          <a:prstGeom prst="rect">
            <a:avLst/>
          </a:prstGeom>
          <a:solidFill>
            <a:srgbClr val="DDDDDD"/>
          </a:solidFill>
          <a:ln>
            <a:noFill/>
          </a:ln>
          <a:effectLst>
            <a:prstShdw prst="shdw17" dist="17961" dir="13500000">
              <a:srgbClr val="858585"/>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tr-TR" altLang="tr-TR" sz="2400">
                <a:latin typeface="Trebuchet MS" panose="020B0603020202020204" pitchFamily="34" charset="0"/>
              </a:rPr>
              <a:t>Baroların </a:t>
            </a:r>
          </a:p>
          <a:p>
            <a:pPr algn="ctr" eaLnBrk="1" hangingPunct="1">
              <a:spcBef>
                <a:spcPct val="0"/>
              </a:spcBef>
              <a:buClrTx/>
              <a:buSzTx/>
              <a:buFontTx/>
              <a:buNone/>
            </a:pPr>
            <a:r>
              <a:rPr lang="tr-TR" altLang="tr-TR" sz="2400">
                <a:latin typeface="Trebuchet MS" panose="020B0603020202020204" pitchFamily="34" charset="0"/>
              </a:rPr>
              <a:t>Kadın Hakları </a:t>
            </a:r>
          </a:p>
          <a:p>
            <a:pPr algn="ctr" eaLnBrk="1" hangingPunct="1">
              <a:spcBef>
                <a:spcPct val="0"/>
              </a:spcBef>
              <a:buClrTx/>
              <a:buSzTx/>
              <a:buFontTx/>
              <a:buNone/>
            </a:pPr>
            <a:r>
              <a:rPr lang="tr-TR" altLang="tr-TR" sz="2400">
                <a:latin typeface="Trebuchet MS" panose="020B0603020202020204" pitchFamily="34" charset="0"/>
              </a:rPr>
              <a:t>Uygulama </a:t>
            </a:r>
          </a:p>
          <a:p>
            <a:pPr algn="ctr" eaLnBrk="1" hangingPunct="1">
              <a:spcBef>
                <a:spcPct val="0"/>
              </a:spcBef>
              <a:buClrTx/>
              <a:buSzTx/>
              <a:buFontTx/>
              <a:buNone/>
            </a:pPr>
            <a:r>
              <a:rPr lang="tr-TR" altLang="tr-TR" sz="2400">
                <a:latin typeface="Trebuchet MS" panose="020B0603020202020204" pitchFamily="34" charset="0"/>
              </a:rPr>
              <a:t>Merkezleri</a:t>
            </a:r>
          </a:p>
        </p:txBody>
      </p:sp>
      <p:sp>
        <p:nvSpPr>
          <p:cNvPr id="547848" name="Rectangle 8"/>
          <p:cNvSpPr>
            <a:spLocks noChangeArrowheads="1"/>
          </p:cNvSpPr>
          <p:nvPr/>
        </p:nvSpPr>
        <p:spPr bwMode="auto">
          <a:xfrm rot="20631246">
            <a:off x="4889500" y="857250"/>
            <a:ext cx="2020888" cy="1316038"/>
          </a:xfrm>
          <a:prstGeom prst="rect">
            <a:avLst/>
          </a:prstGeom>
          <a:solidFill>
            <a:srgbClr val="FFCCCC"/>
          </a:solidFill>
          <a:ln>
            <a:noFill/>
          </a:ln>
          <a:effectLst>
            <a:prstShdw prst="shdw17" dist="17961" dir="13500000">
              <a:srgbClr val="997A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tr-TR" altLang="tr-TR" sz="2400">
                <a:latin typeface="Trebuchet MS" panose="020B0603020202020204" pitchFamily="34" charset="0"/>
              </a:rPr>
              <a:t>Belediyeler</a:t>
            </a:r>
          </a:p>
        </p:txBody>
      </p:sp>
      <p:sp>
        <p:nvSpPr>
          <p:cNvPr id="547849" name="Rectangle 9"/>
          <p:cNvSpPr>
            <a:spLocks noChangeArrowheads="1"/>
          </p:cNvSpPr>
          <p:nvPr/>
        </p:nvSpPr>
        <p:spPr bwMode="auto">
          <a:xfrm rot="767726">
            <a:off x="1774826" y="4695825"/>
            <a:ext cx="2214563" cy="1619250"/>
          </a:xfrm>
          <a:prstGeom prst="rect">
            <a:avLst/>
          </a:prstGeom>
          <a:solidFill>
            <a:srgbClr val="9999FF"/>
          </a:solidFill>
          <a:ln>
            <a:noFill/>
          </a:ln>
          <a:effectLst>
            <a:prstShdw prst="shdw17" dist="17961" dir="13500000">
              <a:srgbClr val="5C5C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tr-TR" altLang="tr-TR" sz="2400">
                <a:latin typeface="Trebuchet MS" panose="020B0603020202020204" pitchFamily="34" charset="0"/>
              </a:rPr>
              <a:t>Kadın Örgütleri</a:t>
            </a:r>
          </a:p>
        </p:txBody>
      </p:sp>
      <p:sp>
        <p:nvSpPr>
          <p:cNvPr id="547850" name="Rectangle 10"/>
          <p:cNvSpPr>
            <a:spLocks noChangeArrowheads="1"/>
          </p:cNvSpPr>
          <p:nvPr/>
        </p:nvSpPr>
        <p:spPr bwMode="auto">
          <a:xfrm rot="21331769">
            <a:off x="8407400" y="2555875"/>
            <a:ext cx="2020888" cy="1619250"/>
          </a:xfrm>
          <a:prstGeom prst="rect">
            <a:avLst/>
          </a:prstGeom>
          <a:solidFill>
            <a:srgbClr val="CCCCFF"/>
          </a:solidFill>
          <a:ln>
            <a:noFill/>
          </a:ln>
          <a:effectLst>
            <a:prstShdw prst="shdw17" dist="17961" dir="13500000">
              <a:srgbClr val="7A7A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135459" tIns="67730" rIns="135459" bIns="6773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tr-TR" altLang="tr-TR" sz="2400">
                <a:latin typeface="Trebuchet MS" panose="020B0603020202020204" pitchFamily="34" charset="0"/>
              </a:rPr>
              <a:t>Kadın Danışma </a:t>
            </a:r>
          </a:p>
          <a:p>
            <a:pPr algn="ctr" eaLnBrk="1" hangingPunct="1">
              <a:spcBef>
                <a:spcPct val="0"/>
              </a:spcBef>
              <a:buClrTx/>
              <a:buSzTx/>
              <a:buFontTx/>
              <a:buNone/>
            </a:pPr>
            <a:r>
              <a:rPr lang="tr-TR" altLang="tr-TR" sz="2400">
                <a:latin typeface="Trebuchet MS" panose="020B0603020202020204" pitchFamily="34" charset="0"/>
              </a:rPr>
              <a:t>Merkezleri ve </a:t>
            </a:r>
          </a:p>
          <a:p>
            <a:pPr algn="ctr" eaLnBrk="1" hangingPunct="1">
              <a:spcBef>
                <a:spcPct val="0"/>
              </a:spcBef>
              <a:buClrTx/>
              <a:buSzTx/>
              <a:buFontTx/>
              <a:buNone/>
            </a:pPr>
            <a:r>
              <a:rPr lang="tr-TR" altLang="tr-TR" sz="2400">
                <a:latin typeface="Trebuchet MS" panose="020B0603020202020204" pitchFamily="34" charset="0"/>
              </a:rPr>
              <a:t>Kadın </a:t>
            </a:r>
          </a:p>
          <a:p>
            <a:pPr algn="ctr" eaLnBrk="1" hangingPunct="1">
              <a:spcBef>
                <a:spcPct val="0"/>
              </a:spcBef>
              <a:buClrTx/>
              <a:buSzTx/>
              <a:buFontTx/>
              <a:buNone/>
            </a:pPr>
            <a:r>
              <a:rPr lang="tr-TR" altLang="tr-TR" sz="2400">
                <a:latin typeface="Trebuchet MS" panose="020B0603020202020204" pitchFamily="34" charset="0"/>
              </a:rPr>
              <a:t>Sığınmaevleri</a:t>
            </a:r>
          </a:p>
        </p:txBody>
      </p:sp>
      <p:sp>
        <p:nvSpPr>
          <p:cNvPr id="77836" name="Text Box 11"/>
          <p:cNvSpPr txBox="1">
            <a:spLocks noChangeArrowheads="1"/>
          </p:cNvSpPr>
          <p:nvPr/>
        </p:nvSpPr>
        <p:spPr bwMode="auto">
          <a:xfrm rot="19380150">
            <a:off x="1668463" y="3006725"/>
            <a:ext cx="1657350" cy="1136650"/>
          </a:xfrm>
          <a:prstGeom prst="rect">
            <a:avLst/>
          </a:prstGeom>
          <a:solidFill>
            <a:srgbClr val="FA1228"/>
          </a:solidFill>
          <a:ln w="9525">
            <a:solidFill>
              <a:schemeClr val="hlink"/>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2400">
                <a:latin typeface="Trebuchet MS" panose="020B0603020202020204" pitchFamily="34" charset="0"/>
              </a:rPr>
              <a:t>Kolluk Kuvvetleri</a:t>
            </a:r>
          </a:p>
          <a:p>
            <a:pPr eaLnBrk="1" hangingPunct="1">
              <a:spcBef>
                <a:spcPct val="0"/>
              </a:spcBef>
              <a:buClrTx/>
              <a:buSzTx/>
              <a:buFontTx/>
              <a:buNone/>
            </a:pPr>
            <a:r>
              <a:rPr lang="tr-TR" altLang="tr-TR" sz="2000"/>
              <a:t> </a:t>
            </a:r>
          </a:p>
        </p:txBody>
      </p:sp>
      <p:sp>
        <p:nvSpPr>
          <p:cNvPr id="77837" name="Text Box 12"/>
          <p:cNvSpPr txBox="1">
            <a:spLocks noChangeArrowheads="1"/>
          </p:cNvSpPr>
          <p:nvPr/>
        </p:nvSpPr>
        <p:spPr bwMode="auto">
          <a:xfrm rot="1507669">
            <a:off x="8289925" y="4573589"/>
            <a:ext cx="2089150" cy="1501775"/>
          </a:xfrm>
          <a:prstGeom prst="rect">
            <a:avLst/>
          </a:prstGeom>
          <a:solidFill>
            <a:srgbClr val="FFFF00"/>
          </a:solidFill>
          <a:ln w="9525">
            <a:solidFill>
              <a:srgbClr val="660066"/>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tr-TR" altLang="tr-TR" sz="2000" b="1"/>
          </a:p>
          <a:p>
            <a:pPr algn="ctr" eaLnBrk="1" hangingPunct="1">
              <a:spcBef>
                <a:spcPct val="0"/>
              </a:spcBef>
              <a:buClrTx/>
              <a:buSzTx/>
              <a:buFontTx/>
              <a:buNone/>
            </a:pPr>
            <a:r>
              <a:rPr lang="tr-TR" altLang="tr-TR" sz="2400">
                <a:latin typeface="Trebuchet MS" panose="020B0603020202020204" pitchFamily="34" charset="0"/>
              </a:rPr>
              <a:t>Sağlık Kurumları</a:t>
            </a:r>
          </a:p>
          <a:p>
            <a:pPr eaLnBrk="1" hangingPunct="1">
              <a:spcBef>
                <a:spcPct val="0"/>
              </a:spcBef>
              <a:buClrTx/>
              <a:buSzTx/>
              <a:buFontTx/>
              <a:buNone/>
            </a:pPr>
            <a:endParaRPr lang="tr-TR" altLang="tr-TR" sz="2400">
              <a:latin typeface="Trebuchet MS" panose="020B0603020202020204" pitchFamily="34" charset="0"/>
            </a:endParaRPr>
          </a:p>
        </p:txBody>
      </p:sp>
      <p:sp>
        <p:nvSpPr>
          <p:cNvPr id="77838" name="Text Box 13"/>
          <p:cNvSpPr txBox="1">
            <a:spLocks noChangeArrowheads="1"/>
          </p:cNvSpPr>
          <p:nvPr/>
        </p:nvSpPr>
        <p:spPr bwMode="auto">
          <a:xfrm>
            <a:off x="4440239" y="5157789"/>
            <a:ext cx="1978025" cy="1076325"/>
          </a:xfrm>
          <a:prstGeom prst="rect">
            <a:avLst/>
          </a:prstGeom>
          <a:solidFill>
            <a:srgbClr val="FF00FF"/>
          </a:solidFill>
          <a:ln w="9525">
            <a:solidFill>
              <a:srgbClr val="660066"/>
            </a:solidFill>
            <a:miter lim="800000"/>
            <a:headEnd/>
            <a:tailEnd/>
          </a:ln>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2000">
              <a:latin typeface="Trebuchet MS" panose="020B0603020202020204" pitchFamily="34" charset="0"/>
            </a:endParaRPr>
          </a:p>
          <a:p>
            <a:pPr eaLnBrk="1" hangingPunct="1">
              <a:spcBef>
                <a:spcPct val="0"/>
              </a:spcBef>
              <a:buClrTx/>
              <a:buSzTx/>
              <a:buFontTx/>
              <a:buNone/>
            </a:pPr>
            <a:r>
              <a:rPr lang="tr-TR" altLang="tr-TR" sz="2400">
                <a:latin typeface="Trebuchet MS" panose="020B0603020202020204" pitchFamily="34" charset="0"/>
              </a:rPr>
              <a:t>Alo 183 Hattı</a:t>
            </a:r>
          </a:p>
          <a:p>
            <a:pPr eaLnBrk="1" hangingPunct="1">
              <a:spcBef>
                <a:spcPct val="0"/>
              </a:spcBef>
              <a:buClrTx/>
              <a:buSzTx/>
              <a:buFontTx/>
              <a:buNone/>
            </a:pPr>
            <a:endParaRPr lang="tr-TR" altLang="tr-TR" sz="2000">
              <a:latin typeface="Trebuchet MS" panose="020B0603020202020204" pitchFamily="34" charset="0"/>
            </a:endParaRPr>
          </a:p>
        </p:txBody>
      </p:sp>
      <p:sp>
        <p:nvSpPr>
          <p:cNvPr id="77839" name="Metin kutusu 1"/>
          <p:cNvSpPr txBox="1">
            <a:spLocks noChangeArrowheads="1"/>
          </p:cNvSpPr>
          <p:nvPr/>
        </p:nvSpPr>
        <p:spPr bwMode="auto">
          <a:xfrm rot="10800000" flipV="1">
            <a:off x="2462214" y="307976"/>
            <a:ext cx="73993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tr-TR" altLang="tr-TR" sz="2400"/>
              <a:t>Şiddete maruz kalındığında başvurulması gereken kurum ve kuruluşlar</a:t>
            </a:r>
          </a:p>
        </p:txBody>
      </p:sp>
    </p:spTree>
    <p:extLst>
      <p:ext uri="{BB962C8B-B14F-4D97-AF65-F5344CB8AC3E}">
        <p14:creationId xmlns:p14="http://schemas.microsoft.com/office/powerpoint/2010/main" val="2001488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547842"/>
                                        </p:tgtEl>
                                        <p:attrNameLst>
                                          <p:attrName>style.visibility</p:attrName>
                                        </p:attrNameLst>
                                      </p:cBhvr>
                                      <p:to>
                                        <p:strVal val="visible"/>
                                      </p:to>
                                    </p:set>
                                    <p:anim calcmode="lin" valueType="num">
                                      <p:cBhvr additive="base">
                                        <p:cTn id="7" dur="5000" fill="hold"/>
                                        <p:tgtEl>
                                          <p:spTgt spid="547842"/>
                                        </p:tgtEl>
                                        <p:attrNameLst>
                                          <p:attrName>ppt_x</p:attrName>
                                        </p:attrNameLst>
                                      </p:cBhvr>
                                      <p:tavLst>
                                        <p:tav tm="0">
                                          <p:val>
                                            <p:strVal val="#ppt_x"/>
                                          </p:val>
                                        </p:tav>
                                        <p:tav tm="100000">
                                          <p:val>
                                            <p:strVal val="#ppt_x"/>
                                          </p:val>
                                        </p:tav>
                                      </p:tavLst>
                                    </p:anim>
                                    <p:anim calcmode="lin" valueType="num">
                                      <p:cBhvr additive="base">
                                        <p:cTn id="8" dur="5000" fill="hold"/>
                                        <p:tgtEl>
                                          <p:spTgt spid="547842"/>
                                        </p:tgtEl>
                                        <p:attrNameLst>
                                          <p:attrName>ppt_y</p:attrName>
                                        </p:attrNameLst>
                                      </p:cBhvr>
                                      <p:tavLst>
                                        <p:tav tm="0">
                                          <p:val>
                                            <p:strVal val="0-#ppt_h/2"/>
                                          </p:val>
                                        </p:tav>
                                        <p:tav tm="100000">
                                          <p:val>
                                            <p:strVal val="#ppt_y"/>
                                          </p:val>
                                        </p:tav>
                                      </p:tavLst>
                                    </p:anim>
                                  </p:childTnLst>
                                </p:cTn>
                              </p:par>
                              <p:par>
                                <p:cTn id="9" presetID="7" presetClass="entr" presetSubtype="1" fill="hold" grpId="0" nodeType="withEffect">
                                  <p:stCondLst>
                                    <p:cond delay="0"/>
                                  </p:stCondLst>
                                  <p:childTnLst>
                                    <p:set>
                                      <p:cBhvr>
                                        <p:cTn id="10" dur="1" fill="hold">
                                          <p:stCondLst>
                                            <p:cond delay="0"/>
                                          </p:stCondLst>
                                        </p:cTn>
                                        <p:tgtEl>
                                          <p:spTgt spid="547843"/>
                                        </p:tgtEl>
                                        <p:attrNameLst>
                                          <p:attrName>style.visibility</p:attrName>
                                        </p:attrNameLst>
                                      </p:cBhvr>
                                      <p:to>
                                        <p:strVal val="visible"/>
                                      </p:to>
                                    </p:set>
                                    <p:anim calcmode="lin" valueType="num">
                                      <p:cBhvr additive="base">
                                        <p:cTn id="11" dur="5000" fill="hold"/>
                                        <p:tgtEl>
                                          <p:spTgt spid="547843"/>
                                        </p:tgtEl>
                                        <p:attrNameLst>
                                          <p:attrName>ppt_x</p:attrName>
                                        </p:attrNameLst>
                                      </p:cBhvr>
                                      <p:tavLst>
                                        <p:tav tm="0">
                                          <p:val>
                                            <p:strVal val="#ppt_x"/>
                                          </p:val>
                                        </p:tav>
                                        <p:tav tm="100000">
                                          <p:val>
                                            <p:strVal val="#ppt_x"/>
                                          </p:val>
                                        </p:tav>
                                      </p:tavLst>
                                    </p:anim>
                                    <p:anim calcmode="lin" valueType="num">
                                      <p:cBhvr additive="base">
                                        <p:cTn id="12" dur="5000" fill="hold"/>
                                        <p:tgtEl>
                                          <p:spTgt spid="547843"/>
                                        </p:tgtEl>
                                        <p:attrNameLst>
                                          <p:attrName>ppt_y</p:attrName>
                                        </p:attrNameLst>
                                      </p:cBhvr>
                                      <p:tavLst>
                                        <p:tav tm="0">
                                          <p:val>
                                            <p:strVal val="0-#ppt_h/2"/>
                                          </p:val>
                                        </p:tav>
                                        <p:tav tm="100000">
                                          <p:val>
                                            <p:strVal val="#ppt_y"/>
                                          </p:val>
                                        </p:tav>
                                      </p:tavLst>
                                    </p:anim>
                                  </p:childTnLst>
                                </p:cTn>
                              </p:par>
                              <p:par>
                                <p:cTn id="13" presetID="7" presetClass="entr" presetSubtype="1" fill="hold" grpId="0" nodeType="withEffect">
                                  <p:stCondLst>
                                    <p:cond delay="0"/>
                                  </p:stCondLst>
                                  <p:childTnLst>
                                    <p:set>
                                      <p:cBhvr>
                                        <p:cTn id="14" dur="1" fill="hold">
                                          <p:stCondLst>
                                            <p:cond delay="0"/>
                                          </p:stCondLst>
                                        </p:cTn>
                                        <p:tgtEl>
                                          <p:spTgt spid="547844"/>
                                        </p:tgtEl>
                                        <p:attrNameLst>
                                          <p:attrName>style.visibility</p:attrName>
                                        </p:attrNameLst>
                                      </p:cBhvr>
                                      <p:to>
                                        <p:strVal val="visible"/>
                                      </p:to>
                                    </p:set>
                                    <p:anim calcmode="lin" valueType="num">
                                      <p:cBhvr additive="base">
                                        <p:cTn id="15" dur="5000" fill="hold"/>
                                        <p:tgtEl>
                                          <p:spTgt spid="547844"/>
                                        </p:tgtEl>
                                        <p:attrNameLst>
                                          <p:attrName>ppt_x</p:attrName>
                                        </p:attrNameLst>
                                      </p:cBhvr>
                                      <p:tavLst>
                                        <p:tav tm="0">
                                          <p:val>
                                            <p:strVal val="#ppt_x"/>
                                          </p:val>
                                        </p:tav>
                                        <p:tav tm="100000">
                                          <p:val>
                                            <p:strVal val="#ppt_x"/>
                                          </p:val>
                                        </p:tav>
                                      </p:tavLst>
                                    </p:anim>
                                    <p:anim calcmode="lin" valueType="num">
                                      <p:cBhvr additive="base">
                                        <p:cTn id="16" dur="5000" fill="hold"/>
                                        <p:tgtEl>
                                          <p:spTgt spid="547844"/>
                                        </p:tgtEl>
                                        <p:attrNameLst>
                                          <p:attrName>ppt_y</p:attrName>
                                        </p:attrNameLst>
                                      </p:cBhvr>
                                      <p:tavLst>
                                        <p:tav tm="0">
                                          <p:val>
                                            <p:strVal val="0-#ppt_h/2"/>
                                          </p:val>
                                        </p:tav>
                                        <p:tav tm="100000">
                                          <p:val>
                                            <p:strVal val="#ppt_y"/>
                                          </p:val>
                                        </p:tav>
                                      </p:tavLst>
                                    </p:anim>
                                  </p:childTnLst>
                                </p:cTn>
                              </p:par>
                              <p:par>
                                <p:cTn id="17" presetID="7" presetClass="entr" presetSubtype="1" fill="hold" grpId="0" nodeType="withEffect">
                                  <p:stCondLst>
                                    <p:cond delay="0"/>
                                  </p:stCondLst>
                                  <p:childTnLst>
                                    <p:set>
                                      <p:cBhvr>
                                        <p:cTn id="18" dur="1" fill="hold">
                                          <p:stCondLst>
                                            <p:cond delay="0"/>
                                          </p:stCondLst>
                                        </p:cTn>
                                        <p:tgtEl>
                                          <p:spTgt spid="547845"/>
                                        </p:tgtEl>
                                        <p:attrNameLst>
                                          <p:attrName>style.visibility</p:attrName>
                                        </p:attrNameLst>
                                      </p:cBhvr>
                                      <p:to>
                                        <p:strVal val="visible"/>
                                      </p:to>
                                    </p:set>
                                    <p:anim calcmode="lin" valueType="num">
                                      <p:cBhvr additive="base">
                                        <p:cTn id="19" dur="5000" fill="hold"/>
                                        <p:tgtEl>
                                          <p:spTgt spid="547845"/>
                                        </p:tgtEl>
                                        <p:attrNameLst>
                                          <p:attrName>ppt_x</p:attrName>
                                        </p:attrNameLst>
                                      </p:cBhvr>
                                      <p:tavLst>
                                        <p:tav tm="0">
                                          <p:val>
                                            <p:strVal val="#ppt_x"/>
                                          </p:val>
                                        </p:tav>
                                        <p:tav tm="100000">
                                          <p:val>
                                            <p:strVal val="#ppt_x"/>
                                          </p:val>
                                        </p:tav>
                                      </p:tavLst>
                                    </p:anim>
                                    <p:anim calcmode="lin" valueType="num">
                                      <p:cBhvr additive="base">
                                        <p:cTn id="20" dur="5000" fill="hold"/>
                                        <p:tgtEl>
                                          <p:spTgt spid="547845"/>
                                        </p:tgtEl>
                                        <p:attrNameLst>
                                          <p:attrName>ppt_y</p:attrName>
                                        </p:attrNameLst>
                                      </p:cBhvr>
                                      <p:tavLst>
                                        <p:tav tm="0">
                                          <p:val>
                                            <p:strVal val="0-#ppt_h/2"/>
                                          </p:val>
                                        </p:tav>
                                        <p:tav tm="100000">
                                          <p:val>
                                            <p:strVal val="#ppt_y"/>
                                          </p:val>
                                        </p:tav>
                                      </p:tavLst>
                                    </p:anim>
                                  </p:childTnLst>
                                </p:cTn>
                              </p:par>
                              <p:par>
                                <p:cTn id="21" presetID="7" presetClass="entr" presetSubtype="1" fill="hold" grpId="0" nodeType="withEffect">
                                  <p:stCondLst>
                                    <p:cond delay="0"/>
                                  </p:stCondLst>
                                  <p:childTnLst>
                                    <p:set>
                                      <p:cBhvr>
                                        <p:cTn id="22" dur="1" fill="hold">
                                          <p:stCondLst>
                                            <p:cond delay="0"/>
                                          </p:stCondLst>
                                        </p:cTn>
                                        <p:tgtEl>
                                          <p:spTgt spid="547846"/>
                                        </p:tgtEl>
                                        <p:attrNameLst>
                                          <p:attrName>style.visibility</p:attrName>
                                        </p:attrNameLst>
                                      </p:cBhvr>
                                      <p:to>
                                        <p:strVal val="visible"/>
                                      </p:to>
                                    </p:set>
                                    <p:anim calcmode="lin" valueType="num">
                                      <p:cBhvr additive="base">
                                        <p:cTn id="23" dur="5000" fill="hold"/>
                                        <p:tgtEl>
                                          <p:spTgt spid="547846"/>
                                        </p:tgtEl>
                                        <p:attrNameLst>
                                          <p:attrName>ppt_x</p:attrName>
                                        </p:attrNameLst>
                                      </p:cBhvr>
                                      <p:tavLst>
                                        <p:tav tm="0">
                                          <p:val>
                                            <p:strVal val="#ppt_x"/>
                                          </p:val>
                                        </p:tav>
                                        <p:tav tm="100000">
                                          <p:val>
                                            <p:strVal val="#ppt_x"/>
                                          </p:val>
                                        </p:tav>
                                      </p:tavLst>
                                    </p:anim>
                                    <p:anim calcmode="lin" valueType="num">
                                      <p:cBhvr additive="base">
                                        <p:cTn id="24" dur="5000" fill="hold"/>
                                        <p:tgtEl>
                                          <p:spTgt spid="547846"/>
                                        </p:tgtEl>
                                        <p:attrNameLst>
                                          <p:attrName>ppt_y</p:attrName>
                                        </p:attrNameLst>
                                      </p:cBhvr>
                                      <p:tavLst>
                                        <p:tav tm="0">
                                          <p:val>
                                            <p:strVal val="0-#ppt_h/2"/>
                                          </p:val>
                                        </p:tav>
                                        <p:tav tm="100000">
                                          <p:val>
                                            <p:strVal val="#ppt_y"/>
                                          </p:val>
                                        </p:tav>
                                      </p:tavLst>
                                    </p:anim>
                                  </p:childTnLst>
                                </p:cTn>
                              </p:par>
                              <p:par>
                                <p:cTn id="25" presetID="7" presetClass="entr" presetSubtype="1" fill="hold" grpId="0" nodeType="withEffect">
                                  <p:stCondLst>
                                    <p:cond delay="0"/>
                                  </p:stCondLst>
                                  <p:childTnLst>
                                    <p:set>
                                      <p:cBhvr>
                                        <p:cTn id="26" dur="1" fill="hold">
                                          <p:stCondLst>
                                            <p:cond delay="0"/>
                                          </p:stCondLst>
                                        </p:cTn>
                                        <p:tgtEl>
                                          <p:spTgt spid="547847"/>
                                        </p:tgtEl>
                                        <p:attrNameLst>
                                          <p:attrName>style.visibility</p:attrName>
                                        </p:attrNameLst>
                                      </p:cBhvr>
                                      <p:to>
                                        <p:strVal val="visible"/>
                                      </p:to>
                                    </p:set>
                                    <p:anim calcmode="lin" valueType="num">
                                      <p:cBhvr additive="base">
                                        <p:cTn id="27" dur="5000" fill="hold"/>
                                        <p:tgtEl>
                                          <p:spTgt spid="547847"/>
                                        </p:tgtEl>
                                        <p:attrNameLst>
                                          <p:attrName>ppt_x</p:attrName>
                                        </p:attrNameLst>
                                      </p:cBhvr>
                                      <p:tavLst>
                                        <p:tav tm="0">
                                          <p:val>
                                            <p:strVal val="#ppt_x"/>
                                          </p:val>
                                        </p:tav>
                                        <p:tav tm="100000">
                                          <p:val>
                                            <p:strVal val="#ppt_x"/>
                                          </p:val>
                                        </p:tav>
                                      </p:tavLst>
                                    </p:anim>
                                    <p:anim calcmode="lin" valueType="num">
                                      <p:cBhvr additive="base">
                                        <p:cTn id="28" dur="5000" fill="hold"/>
                                        <p:tgtEl>
                                          <p:spTgt spid="547847"/>
                                        </p:tgtEl>
                                        <p:attrNameLst>
                                          <p:attrName>ppt_y</p:attrName>
                                        </p:attrNameLst>
                                      </p:cBhvr>
                                      <p:tavLst>
                                        <p:tav tm="0">
                                          <p:val>
                                            <p:strVal val="0-#ppt_h/2"/>
                                          </p:val>
                                        </p:tav>
                                        <p:tav tm="100000">
                                          <p:val>
                                            <p:strVal val="#ppt_y"/>
                                          </p:val>
                                        </p:tav>
                                      </p:tavLst>
                                    </p:anim>
                                  </p:childTnLst>
                                </p:cTn>
                              </p:par>
                              <p:par>
                                <p:cTn id="29" presetID="7" presetClass="entr" presetSubtype="1" fill="hold" grpId="0" nodeType="withEffect">
                                  <p:stCondLst>
                                    <p:cond delay="0"/>
                                  </p:stCondLst>
                                  <p:childTnLst>
                                    <p:set>
                                      <p:cBhvr>
                                        <p:cTn id="30" dur="1" fill="hold">
                                          <p:stCondLst>
                                            <p:cond delay="0"/>
                                          </p:stCondLst>
                                        </p:cTn>
                                        <p:tgtEl>
                                          <p:spTgt spid="547848"/>
                                        </p:tgtEl>
                                        <p:attrNameLst>
                                          <p:attrName>style.visibility</p:attrName>
                                        </p:attrNameLst>
                                      </p:cBhvr>
                                      <p:to>
                                        <p:strVal val="visible"/>
                                      </p:to>
                                    </p:set>
                                    <p:anim calcmode="lin" valueType="num">
                                      <p:cBhvr additive="base">
                                        <p:cTn id="31" dur="5000" fill="hold"/>
                                        <p:tgtEl>
                                          <p:spTgt spid="547848"/>
                                        </p:tgtEl>
                                        <p:attrNameLst>
                                          <p:attrName>ppt_x</p:attrName>
                                        </p:attrNameLst>
                                      </p:cBhvr>
                                      <p:tavLst>
                                        <p:tav tm="0">
                                          <p:val>
                                            <p:strVal val="#ppt_x"/>
                                          </p:val>
                                        </p:tav>
                                        <p:tav tm="100000">
                                          <p:val>
                                            <p:strVal val="#ppt_x"/>
                                          </p:val>
                                        </p:tav>
                                      </p:tavLst>
                                    </p:anim>
                                    <p:anim calcmode="lin" valueType="num">
                                      <p:cBhvr additive="base">
                                        <p:cTn id="32" dur="5000" fill="hold"/>
                                        <p:tgtEl>
                                          <p:spTgt spid="547848"/>
                                        </p:tgtEl>
                                        <p:attrNameLst>
                                          <p:attrName>ppt_y</p:attrName>
                                        </p:attrNameLst>
                                      </p:cBhvr>
                                      <p:tavLst>
                                        <p:tav tm="0">
                                          <p:val>
                                            <p:strVal val="0-#ppt_h/2"/>
                                          </p:val>
                                        </p:tav>
                                        <p:tav tm="100000">
                                          <p:val>
                                            <p:strVal val="#ppt_y"/>
                                          </p:val>
                                        </p:tav>
                                      </p:tavLst>
                                    </p:anim>
                                  </p:childTnLst>
                                </p:cTn>
                              </p:par>
                              <p:par>
                                <p:cTn id="33" presetID="7" presetClass="entr" presetSubtype="1" fill="hold" grpId="0" nodeType="withEffect">
                                  <p:stCondLst>
                                    <p:cond delay="0"/>
                                  </p:stCondLst>
                                  <p:childTnLst>
                                    <p:set>
                                      <p:cBhvr>
                                        <p:cTn id="34" dur="1" fill="hold">
                                          <p:stCondLst>
                                            <p:cond delay="0"/>
                                          </p:stCondLst>
                                        </p:cTn>
                                        <p:tgtEl>
                                          <p:spTgt spid="547849"/>
                                        </p:tgtEl>
                                        <p:attrNameLst>
                                          <p:attrName>style.visibility</p:attrName>
                                        </p:attrNameLst>
                                      </p:cBhvr>
                                      <p:to>
                                        <p:strVal val="visible"/>
                                      </p:to>
                                    </p:set>
                                    <p:anim calcmode="lin" valueType="num">
                                      <p:cBhvr additive="base">
                                        <p:cTn id="35" dur="5000" fill="hold"/>
                                        <p:tgtEl>
                                          <p:spTgt spid="547849"/>
                                        </p:tgtEl>
                                        <p:attrNameLst>
                                          <p:attrName>ppt_x</p:attrName>
                                        </p:attrNameLst>
                                      </p:cBhvr>
                                      <p:tavLst>
                                        <p:tav tm="0">
                                          <p:val>
                                            <p:strVal val="#ppt_x"/>
                                          </p:val>
                                        </p:tav>
                                        <p:tav tm="100000">
                                          <p:val>
                                            <p:strVal val="#ppt_x"/>
                                          </p:val>
                                        </p:tav>
                                      </p:tavLst>
                                    </p:anim>
                                    <p:anim calcmode="lin" valueType="num">
                                      <p:cBhvr additive="base">
                                        <p:cTn id="36" dur="5000" fill="hold"/>
                                        <p:tgtEl>
                                          <p:spTgt spid="547849"/>
                                        </p:tgtEl>
                                        <p:attrNameLst>
                                          <p:attrName>ppt_y</p:attrName>
                                        </p:attrNameLst>
                                      </p:cBhvr>
                                      <p:tavLst>
                                        <p:tav tm="0">
                                          <p:val>
                                            <p:strVal val="0-#ppt_h/2"/>
                                          </p:val>
                                        </p:tav>
                                        <p:tav tm="100000">
                                          <p:val>
                                            <p:strVal val="#ppt_y"/>
                                          </p:val>
                                        </p:tav>
                                      </p:tavLst>
                                    </p:anim>
                                  </p:childTnLst>
                                </p:cTn>
                              </p:par>
                              <p:par>
                                <p:cTn id="37" presetID="7" presetClass="entr" presetSubtype="1" fill="hold" grpId="0" nodeType="withEffect">
                                  <p:stCondLst>
                                    <p:cond delay="0"/>
                                  </p:stCondLst>
                                  <p:childTnLst>
                                    <p:set>
                                      <p:cBhvr>
                                        <p:cTn id="38" dur="1" fill="hold">
                                          <p:stCondLst>
                                            <p:cond delay="0"/>
                                          </p:stCondLst>
                                        </p:cTn>
                                        <p:tgtEl>
                                          <p:spTgt spid="547850"/>
                                        </p:tgtEl>
                                        <p:attrNameLst>
                                          <p:attrName>style.visibility</p:attrName>
                                        </p:attrNameLst>
                                      </p:cBhvr>
                                      <p:to>
                                        <p:strVal val="visible"/>
                                      </p:to>
                                    </p:set>
                                    <p:anim calcmode="lin" valueType="num">
                                      <p:cBhvr additive="base">
                                        <p:cTn id="39" dur="5000" fill="hold"/>
                                        <p:tgtEl>
                                          <p:spTgt spid="547850"/>
                                        </p:tgtEl>
                                        <p:attrNameLst>
                                          <p:attrName>ppt_x</p:attrName>
                                        </p:attrNameLst>
                                      </p:cBhvr>
                                      <p:tavLst>
                                        <p:tav tm="0">
                                          <p:val>
                                            <p:strVal val="#ppt_x"/>
                                          </p:val>
                                        </p:tav>
                                        <p:tav tm="100000">
                                          <p:val>
                                            <p:strVal val="#ppt_x"/>
                                          </p:val>
                                        </p:tav>
                                      </p:tavLst>
                                    </p:anim>
                                    <p:anim calcmode="lin" valueType="num">
                                      <p:cBhvr additive="base">
                                        <p:cTn id="40" dur="5000" fill="hold"/>
                                        <p:tgtEl>
                                          <p:spTgt spid="5478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2" grpId="0" animBg="1"/>
      <p:bldP spid="547843" grpId="0" animBg="1"/>
      <p:bldP spid="547844" grpId="0" animBg="1"/>
      <p:bldP spid="547845" grpId="0" animBg="1"/>
      <p:bldP spid="547846" grpId="0" animBg="1"/>
      <p:bldP spid="547847" grpId="0" animBg="1"/>
      <p:bldP spid="547848" grpId="0" animBg="1"/>
      <p:bldP spid="547849" grpId="0" animBg="1"/>
      <p:bldP spid="54785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extLst>
              <p:ext uri="{D42A27DB-BD31-4B8C-83A1-F6EECF244321}">
                <p14:modId xmlns:p14="http://schemas.microsoft.com/office/powerpoint/2010/main" val="4086526406"/>
              </p:ext>
            </p:extLst>
          </p:nvPr>
        </p:nvGraphicFramePr>
        <p:xfrm>
          <a:off x="1981200" y="548681"/>
          <a:ext cx="8229600" cy="1099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idx="1"/>
          </p:nvPr>
        </p:nvSpPr>
        <p:spPr>
          <a:xfrm>
            <a:off x="1981200" y="1822451"/>
            <a:ext cx="8229600" cy="3974667"/>
          </a:xfrm>
          <a:ln/>
        </p:spPr>
        <p:style>
          <a:lnRef idx="1">
            <a:schemeClr val="accent1"/>
          </a:lnRef>
          <a:fillRef idx="3">
            <a:schemeClr val="accent1"/>
          </a:fillRef>
          <a:effectRef idx="2">
            <a:schemeClr val="accent1"/>
          </a:effectRef>
          <a:fontRef idx="minor">
            <a:schemeClr val="lt1"/>
          </a:fontRef>
        </p:style>
        <p:txBody>
          <a:bodyPr rtlCol="0">
            <a:normAutofit/>
          </a:bodyPr>
          <a:lstStyle/>
          <a:p>
            <a:pPr marL="457200" indent="-457200">
              <a:spcBef>
                <a:spcPts val="0"/>
              </a:spcBef>
              <a:buFont typeface="Wingdings" panose="05000000000000000000" pitchFamily="2" charset="2"/>
              <a:buChar char="ü"/>
              <a:defRPr/>
            </a:pPr>
            <a:r>
              <a:rPr lang="tr-TR" dirty="0"/>
              <a:t>Şiddete karşı farkındalık düzeyini yüksek tutmak.</a:t>
            </a:r>
          </a:p>
          <a:p>
            <a:pPr marL="457200" indent="-457200">
              <a:spcBef>
                <a:spcPts val="0"/>
              </a:spcBef>
              <a:buFont typeface="Wingdings" panose="05000000000000000000" pitchFamily="2" charset="2"/>
              <a:buChar char="ü"/>
              <a:defRPr/>
            </a:pPr>
            <a:r>
              <a:rPr lang="tr-TR" dirty="0"/>
              <a:t>Kadın ve erkeklerin eşit olduğu fikrine açık olmak ve inanmak.</a:t>
            </a:r>
          </a:p>
          <a:p>
            <a:pPr marL="457200" indent="-457200">
              <a:spcBef>
                <a:spcPts val="0"/>
              </a:spcBef>
              <a:buFont typeface="Wingdings" panose="05000000000000000000" pitchFamily="2" charset="2"/>
              <a:buChar char="ü"/>
              <a:defRPr/>
            </a:pPr>
            <a:r>
              <a:rPr lang="tr-TR" dirty="0"/>
              <a:t>Toplumsal cinsiyet eşitliği konusunda bilinçli ve duyarlı olmak.</a:t>
            </a:r>
          </a:p>
          <a:p>
            <a:pPr marL="457200" indent="-457200">
              <a:spcBef>
                <a:spcPts val="0"/>
              </a:spcBef>
              <a:buFont typeface="Wingdings" panose="05000000000000000000" pitchFamily="2" charset="2"/>
              <a:buChar char="ü"/>
              <a:defRPr/>
            </a:pPr>
            <a:r>
              <a:rPr lang="tr-TR" dirty="0"/>
              <a:t>Kadınların da birer birey olarak ulusal ve uluslararası yasal mevzuat hakları olduğunun bilincinde olmak.</a:t>
            </a:r>
          </a:p>
          <a:p>
            <a:pPr marL="457200" indent="-457200">
              <a:spcBef>
                <a:spcPts val="0"/>
              </a:spcBef>
              <a:buFont typeface="Wingdings" panose="05000000000000000000" pitchFamily="2" charset="2"/>
              <a:buChar char="ü"/>
              <a:defRPr/>
            </a:pPr>
            <a:r>
              <a:rPr lang="tr-TR" dirty="0"/>
              <a:t>Kadınları, toplumsal ve ekonomik hayatta aktif olmaları konusunda teşvik etmek, desteklemek. </a:t>
            </a:r>
          </a:p>
          <a:p>
            <a:pPr>
              <a:lnSpc>
                <a:spcPct val="120000"/>
              </a:lnSpc>
              <a:spcBef>
                <a:spcPts val="600"/>
              </a:spcBef>
              <a:spcAft>
                <a:spcPts val="600"/>
              </a:spcAft>
              <a:buNone/>
              <a:defRPr/>
            </a:pPr>
            <a:endParaRPr lang="tr-TR" dirty="0"/>
          </a:p>
          <a:p>
            <a:pPr>
              <a:defRPr/>
            </a:pPr>
            <a:endParaRPr lang="tr-TR" dirty="0"/>
          </a:p>
        </p:txBody>
      </p:sp>
    </p:spTree>
    <p:extLst>
      <p:ext uri="{BB962C8B-B14F-4D97-AF65-F5344CB8AC3E}">
        <p14:creationId xmlns:p14="http://schemas.microsoft.com/office/powerpoint/2010/main" val="4039520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992313" y="765175"/>
            <a:ext cx="8229600" cy="1371600"/>
          </a:xfrm>
        </p:spPr>
        <p:txBody>
          <a:bodyPr/>
          <a:lstStyle/>
          <a:p>
            <a:pPr eaLnBrk="1" hangingPunct="1"/>
            <a:r>
              <a:rPr lang="tr-TR" sz="4000" b="1" i="1">
                <a:solidFill>
                  <a:srgbClr val="660066"/>
                </a:solidFill>
                <a:latin typeface="Comic Sans MS" panose="030F0702030302020204" pitchFamily="66" charset="0"/>
              </a:rPr>
              <a:t>TÜRKİYE’DE 8 MART DÜNYA KADINLAR GÜNÜ</a:t>
            </a:r>
          </a:p>
        </p:txBody>
      </p:sp>
      <p:sp>
        <p:nvSpPr>
          <p:cNvPr id="52227" name="Rectangle 3"/>
          <p:cNvSpPr>
            <a:spLocks noGrp="1" noChangeArrowheads="1"/>
          </p:cNvSpPr>
          <p:nvPr>
            <p:ph type="body" idx="1"/>
          </p:nvPr>
        </p:nvSpPr>
        <p:spPr>
          <a:xfrm>
            <a:off x="1992313" y="3068639"/>
            <a:ext cx="8229600" cy="2376487"/>
          </a:xfrm>
        </p:spPr>
        <p:style>
          <a:lnRef idx="1">
            <a:schemeClr val="accent5"/>
          </a:lnRef>
          <a:fillRef idx="2">
            <a:schemeClr val="accent5"/>
          </a:fillRef>
          <a:effectRef idx="1">
            <a:schemeClr val="accent5"/>
          </a:effectRef>
          <a:fontRef idx="minor">
            <a:schemeClr val="dk1"/>
          </a:fontRef>
        </p:style>
        <p:txBody>
          <a:bodyPr/>
          <a:lstStyle/>
          <a:p>
            <a:pPr eaLnBrk="1" hangingPunct="1">
              <a:buFont typeface="Wingdings" panose="05000000000000000000" pitchFamily="2" charset="2"/>
              <a:buNone/>
            </a:pPr>
            <a:r>
              <a:rPr lang="tr-TR" b="1" dirty="0" smtClean="0">
                <a:solidFill>
                  <a:srgbClr val="660066"/>
                </a:solidFill>
                <a:latin typeface="Comic Sans MS" panose="030F0702030302020204" pitchFamily="66" charset="0"/>
              </a:rPr>
              <a:t>  </a:t>
            </a:r>
          </a:p>
          <a:p>
            <a:pPr eaLnBrk="1" hangingPunct="1">
              <a:buFont typeface="Wingdings" panose="05000000000000000000" pitchFamily="2" charset="2"/>
              <a:buNone/>
            </a:pPr>
            <a:r>
              <a:rPr lang="tr-TR" b="1" dirty="0">
                <a:solidFill>
                  <a:srgbClr val="660066"/>
                </a:solidFill>
                <a:latin typeface="Comic Sans MS" panose="030F0702030302020204" pitchFamily="66" charset="0"/>
              </a:rPr>
              <a:t> </a:t>
            </a:r>
            <a:r>
              <a:rPr lang="tr-TR" b="1" dirty="0" smtClean="0">
                <a:solidFill>
                  <a:srgbClr val="660066"/>
                </a:solidFill>
                <a:latin typeface="Comic Sans MS" panose="030F0702030302020204" pitchFamily="66" charset="0"/>
              </a:rPr>
              <a:t>Türkiye’de 8 Mart Dünya Kadınlar Günü ilk kez 1921 yılında “ Emekçi Kadınlar Günü “ olarak kutlanmaya başlandı.</a:t>
            </a:r>
          </a:p>
        </p:txBody>
      </p:sp>
    </p:spTree>
    <p:extLst>
      <p:ext uri="{BB962C8B-B14F-4D97-AF65-F5344CB8AC3E}">
        <p14:creationId xmlns:p14="http://schemas.microsoft.com/office/powerpoint/2010/main" val="438193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768" decel="100000"/>
                                        <p:tgtEl>
                                          <p:spTgt spid="52226"/>
                                        </p:tgtEl>
                                      </p:cBhvr>
                                    </p:animEffect>
                                    <p:animScale>
                                      <p:cBhvr>
                                        <p:cTn id="8" dur="768" decel="100000"/>
                                        <p:tgtEl>
                                          <p:spTgt spid="52226"/>
                                        </p:tgtEl>
                                      </p:cBhvr>
                                      <p:from x="10000" y="10000"/>
                                      <p:to x="200000" y="450000"/>
                                    </p:animScale>
                                    <p:animScale>
                                      <p:cBhvr>
                                        <p:cTn id="9" dur="1230" accel="100000" fill="hold">
                                          <p:stCondLst>
                                            <p:cond delay="768"/>
                                          </p:stCondLst>
                                        </p:cTn>
                                        <p:tgtEl>
                                          <p:spTgt spid="52226"/>
                                        </p:tgtEl>
                                      </p:cBhvr>
                                      <p:from x="200000" y="450000"/>
                                      <p:to x="100000" y="100000"/>
                                    </p:animScale>
                                    <p:set>
                                      <p:cBhvr>
                                        <p:cTn id="10" dur="768" fill="hold"/>
                                        <p:tgtEl>
                                          <p:spTgt spid="52226"/>
                                        </p:tgtEl>
                                        <p:attrNameLst>
                                          <p:attrName>ppt_x</p:attrName>
                                        </p:attrNameLst>
                                      </p:cBhvr>
                                      <p:to>
                                        <p:strVal val="(0.5)"/>
                                      </p:to>
                                    </p:set>
                                    <p:anim from="(0.5)" to="(#ppt_x)" calcmode="lin" valueType="num">
                                      <p:cBhvr>
                                        <p:cTn id="11" dur="1230" accel="100000" fill="hold">
                                          <p:stCondLst>
                                            <p:cond delay="768"/>
                                          </p:stCondLst>
                                        </p:cTn>
                                        <p:tgtEl>
                                          <p:spTgt spid="52226"/>
                                        </p:tgtEl>
                                        <p:attrNameLst>
                                          <p:attrName>ppt_x</p:attrName>
                                        </p:attrNameLst>
                                      </p:cBhvr>
                                    </p:anim>
                                    <p:set>
                                      <p:cBhvr>
                                        <p:cTn id="12" dur="768" fill="hold"/>
                                        <p:tgtEl>
                                          <p:spTgt spid="52226"/>
                                        </p:tgtEl>
                                        <p:attrNameLst>
                                          <p:attrName>ppt_y</p:attrName>
                                        </p:attrNameLst>
                                      </p:cBhvr>
                                      <p:to>
                                        <p:strVal val="(#ppt_y+0.4)"/>
                                      </p:to>
                                    </p:set>
                                    <p:anim from="(#ppt_y+0.4)" to="(#ppt_y)" calcmode="lin" valueType="num">
                                      <p:cBhvr>
                                        <p:cTn id="13" dur="1230" accel="100000" fill="hold">
                                          <p:stCondLst>
                                            <p:cond delay="768"/>
                                          </p:stCondLst>
                                        </p:cTn>
                                        <p:tgtEl>
                                          <p:spTgt spid="522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2227">
                                            <p:bg/>
                                          </p:spTgt>
                                        </p:tgtEl>
                                        <p:attrNameLst>
                                          <p:attrName>style.visibility</p:attrName>
                                        </p:attrNameLst>
                                      </p:cBhvr>
                                      <p:to>
                                        <p:strVal val="visible"/>
                                      </p:to>
                                    </p:set>
                                    <p:anim calcmode="lin" valueType="num">
                                      <p:cBhvr>
                                        <p:cTn id="18" dur="500" fill="hold"/>
                                        <p:tgtEl>
                                          <p:spTgt spid="52227">
                                            <p:bg/>
                                          </p:spTgt>
                                        </p:tgtEl>
                                        <p:attrNameLst>
                                          <p:attrName>ppt_w</p:attrName>
                                        </p:attrNameLst>
                                      </p:cBhvr>
                                      <p:tavLst>
                                        <p:tav tm="0">
                                          <p:val>
                                            <p:fltVal val="0"/>
                                          </p:val>
                                        </p:tav>
                                        <p:tav tm="100000">
                                          <p:val>
                                            <p:strVal val="#ppt_w"/>
                                          </p:val>
                                        </p:tav>
                                      </p:tavLst>
                                    </p:anim>
                                    <p:anim calcmode="lin" valueType="num">
                                      <p:cBhvr>
                                        <p:cTn id="19" dur="500" fill="hold"/>
                                        <p:tgtEl>
                                          <p:spTgt spid="52227">
                                            <p:bg/>
                                          </p:spTgt>
                                        </p:tgtEl>
                                        <p:attrNameLst>
                                          <p:attrName>ppt_h</p:attrName>
                                        </p:attrNameLst>
                                      </p:cBhvr>
                                      <p:tavLst>
                                        <p:tav tm="0">
                                          <p:val>
                                            <p:fltVal val="0"/>
                                          </p:val>
                                        </p:tav>
                                        <p:tav tm="100000">
                                          <p:val>
                                            <p:strVal val="#ppt_h"/>
                                          </p:val>
                                        </p:tav>
                                      </p:tavLst>
                                    </p:anim>
                                    <p:animEffect transition="in" filter="fade">
                                      <p:cBhvr>
                                        <p:cTn id="20" dur="500"/>
                                        <p:tgtEl>
                                          <p:spTgt spid="52227">
                                            <p:bg/>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2227">
                                            <p:txEl>
                                              <p:pRg st="0" end="0"/>
                                            </p:txEl>
                                          </p:spTgt>
                                        </p:tgtEl>
                                        <p:attrNameLst>
                                          <p:attrName>style.visibility</p:attrName>
                                        </p:attrNameLst>
                                      </p:cBhvr>
                                      <p:to>
                                        <p:strVal val="visible"/>
                                      </p:to>
                                    </p:set>
                                    <p:anim calcmode="lin" valueType="num">
                                      <p:cBhvr>
                                        <p:cTn id="25" dur="500" fill="hold"/>
                                        <p:tgtEl>
                                          <p:spTgt spid="52227">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2227">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5222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52227">
                                            <p:txEl>
                                              <p:pRg st="1" end="1"/>
                                            </p:txEl>
                                          </p:spTgt>
                                        </p:tgtEl>
                                        <p:attrNameLst>
                                          <p:attrName>style.visibility</p:attrName>
                                        </p:attrNameLst>
                                      </p:cBhvr>
                                      <p:to>
                                        <p:strVal val="visible"/>
                                      </p:to>
                                    </p:set>
                                    <p:anim calcmode="lin" valueType="num">
                                      <p:cBhvr>
                                        <p:cTn id="32" dur="500" fill="hold"/>
                                        <p:tgtEl>
                                          <p:spTgt spid="52227">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52227">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52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1825625"/>
            <a:ext cx="8229600" cy="3900472"/>
          </a:xfrm>
        </p:spPr>
        <p:style>
          <a:lnRef idx="0">
            <a:schemeClr val="accent1"/>
          </a:lnRef>
          <a:fillRef idx="3">
            <a:schemeClr val="accent1"/>
          </a:fillRef>
          <a:effectRef idx="3">
            <a:schemeClr val="accent1"/>
          </a:effectRef>
          <a:fontRef idx="minor">
            <a:schemeClr val="lt1"/>
          </a:fontRef>
        </p:style>
        <p:txBody>
          <a:bodyPr/>
          <a:lstStyle/>
          <a:p>
            <a:pPr algn="just">
              <a:defRPr/>
            </a:pPr>
            <a:r>
              <a:rPr lang="nl-NL" dirty="0"/>
              <a:t>Kad</a:t>
            </a:r>
            <a:r>
              <a:rPr lang="tr-TR" dirty="0"/>
              <a:t>ı</a:t>
            </a:r>
            <a:r>
              <a:rPr lang="nl-NL" dirty="0"/>
              <a:t>n</a:t>
            </a:r>
            <a:r>
              <a:rPr lang="tr-TR" dirty="0"/>
              <a:t>ı</a:t>
            </a:r>
            <a:r>
              <a:rPr lang="nl-NL" dirty="0"/>
              <a:t>n tek ba</a:t>
            </a:r>
            <a:r>
              <a:rPr lang="tr-TR" dirty="0" err="1"/>
              <a:t>şı</a:t>
            </a:r>
            <a:r>
              <a:rPr lang="nl-NL" dirty="0"/>
              <a:t>na verece</a:t>
            </a:r>
            <a:r>
              <a:rPr lang="tr-TR" dirty="0"/>
              <a:t>ğ</a:t>
            </a:r>
            <a:r>
              <a:rPr lang="nl-NL" dirty="0"/>
              <a:t>i mücadele, </a:t>
            </a:r>
            <a:r>
              <a:rPr lang="tr-TR" dirty="0"/>
              <a:t>sorunun çözümü için yeterli değildir. </a:t>
            </a:r>
          </a:p>
          <a:p>
            <a:pPr algn="just">
              <a:defRPr/>
            </a:pPr>
            <a:r>
              <a:rPr lang="tr-TR" dirty="0"/>
              <a:t>Kadına yönelik aile içi şiddetle mücadele</a:t>
            </a:r>
          </a:p>
          <a:p>
            <a:pPr marL="0" indent="0" algn="just">
              <a:buNone/>
              <a:defRPr/>
            </a:pPr>
            <a:r>
              <a:rPr lang="tr-TR" dirty="0"/>
              <a:t>   toplumsal, sosyal, psikolojik, ekonomik ve politik  </a:t>
            </a:r>
          </a:p>
          <a:p>
            <a:pPr marL="0" indent="0" algn="just">
              <a:buNone/>
              <a:defRPr/>
            </a:pPr>
            <a:r>
              <a:rPr lang="tr-TR" dirty="0"/>
              <a:t>   müdahaleyi gerektirmektedir. </a:t>
            </a:r>
          </a:p>
          <a:p>
            <a:pPr algn="just">
              <a:defRPr/>
            </a:pPr>
            <a:r>
              <a:rPr lang="tr-TR" dirty="0"/>
              <a:t>Bu alanlarda gerçekleştirilecek eş güdümlü ve çok yönlü çalışmalar sorunun çözülmesine katkı sunacaktır. </a:t>
            </a:r>
          </a:p>
        </p:txBody>
      </p:sp>
      <p:sp>
        <p:nvSpPr>
          <p:cNvPr id="80900" name="Slayt Numarası Yer Tutucusu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6A5ED6CD-B1A0-4805-99F7-0BF4F4E72A85}" type="slidenum">
              <a:rPr lang="tr-TR" altLang="tr-TR" sz="1200">
                <a:latin typeface="Arial Black" panose="020B0A04020102020204" pitchFamily="34" charset="0"/>
              </a:rPr>
              <a:pPr>
                <a:spcBef>
                  <a:spcPct val="0"/>
                </a:spcBef>
                <a:buClrTx/>
                <a:buSzTx/>
                <a:buFontTx/>
                <a:buNone/>
              </a:pPr>
              <a:t>80</a:t>
            </a:fld>
            <a:endParaRPr lang="tr-TR" altLang="tr-TR" sz="1200">
              <a:latin typeface="Arial Black" panose="020B0A04020102020204" pitchFamily="34" charset="0"/>
            </a:endParaRPr>
          </a:p>
        </p:txBody>
      </p:sp>
      <p:graphicFrame>
        <p:nvGraphicFramePr>
          <p:cNvPr id="5" name="4 Diyagram"/>
          <p:cNvGraphicFramePr/>
          <p:nvPr>
            <p:extLst>
              <p:ext uri="{D42A27DB-BD31-4B8C-83A1-F6EECF244321}">
                <p14:modId xmlns:p14="http://schemas.microsoft.com/office/powerpoint/2010/main" val="1597243961"/>
              </p:ext>
            </p:extLst>
          </p:nvPr>
        </p:nvGraphicFramePr>
        <p:xfrm>
          <a:off x="1981200" y="548681"/>
          <a:ext cx="8229600" cy="1099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0536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ayt Numarası Yer Tutucusu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7AED75A3-CE37-4BF6-8CA6-7FA66F937544}" type="slidenum">
              <a:rPr lang="tr-TR" altLang="tr-TR" sz="1200">
                <a:latin typeface="Arial Black" panose="020B0A04020102020204" pitchFamily="34" charset="0"/>
              </a:rPr>
              <a:pPr>
                <a:spcBef>
                  <a:spcPct val="0"/>
                </a:spcBef>
                <a:buClrTx/>
                <a:buSzTx/>
                <a:buFontTx/>
                <a:buNone/>
              </a:pPr>
              <a:t>81</a:t>
            </a:fld>
            <a:endParaRPr lang="tr-TR" altLang="tr-TR" sz="1200">
              <a:latin typeface="Arial Black" panose="020B0A04020102020204" pitchFamily="34" charset="0"/>
            </a:endParaRPr>
          </a:p>
        </p:txBody>
      </p:sp>
      <p:pic>
        <p:nvPicPr>
          <p:cNvPr id="81923" name="3 İçerik Yer Tutucusu" descr="poster2.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24001" y="1714501"/>
            <a:ext cx="3203575" cy="4525963"/>
          </a:xfrm>
        </p:spPr>
      </p:pic>
      <p:pic>
        <p:nvPicPr>
          <p:cNvPr id="81924" name="5 Resim" descr="sonverelim-poster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500063"/>
            <a:ext cx="3125788"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6 Resim" descr="arayinsessizkalmayi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39026" y="1"/>
            <a:ext cx="32289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363582"/>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Resim 1" descr="IMG-20151025-WA0012"/>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320925" y="857250"/>
            <a:ext cx="75501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259567"/>
      </p:ext>
    </p:extLst>
  </p:cSld>
  <p:clrMapOvr>
    <a:masterClrMapping/>
  </p:clrMapOvr>
  <p:transition spd="slow" advTm="7000">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yt Numarası Yer Tutucusu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32F02CC7-52D9-478E-B99A-7221BE694468}" type="slidenum">
              <a:rPr lang="tr-TR" altLang="tr-TR" sz="1200">
                <a:latin typeface="Arial Black" panose="020B0A04020102020204" pitchFamily="34" charset="0"/>
              </a:rPr>
              <a:pPr>
                <a:spcBef>
                  <a:spcPct val="0"/>
                </a:spcBef>
                <a:buClrTx/>
                <a:buSzTx/>
                <a:buFontTx/>
                <a:buNone/>
              </a:pPr>
              <a:t>83</a:t>
            </a:fld>
            <a:endParaRPr lang="tr-TR" altLang="tr-TR" sz="1200">
              <a:latin typeface="Arial Black" panose="020B0A04020102020204" pitchFamily="34" charset="0"/>
            </a:endParaRPr>
          </a:p>
        </p:txBody>
      </p:sp>
      <p:sp>
        <p:nvSpPr>
          <p:cNvPr id="84995" name="1 Başlık"/>
          <p:cNvSpPr>
            <a:spLocks noGrp="1"/>
          </p:cNvSpPr>
          <p:nvPr>
            <p:ph type="title" idx="4294967295"/>
          </p:nvPr>
        </p:nvSpPr>
        <p:spPr>
          <a:xfrm>
            <a:off x="1738314" y="285750"/>
            <a:ext cx="6518275" cy="1131888"/>
          </a:xfrm>
        </p:spPr>
        <p:txBody>
          <a:bodyPr vert="horz" lIns="90000" tIns="46800" rIns="90000" bIns="46800" rtlCol="0" anchor="ctr">
            <a:normAutofit/>
          </a:bodyPr>
          <a:lstStyle/>
          <a:p>
            <a:pPr defTabSz="457200"/>
            <a:r>
              <a:rPr lang="tr-TR" altLang="tr-TR" sz="2600" b="1"/>
              <a:t/>
            </a:r>
            <a:br>
              <a:rPr lang="tr-TR" altLang="tr-TR" sz="2600" b="1"/>
            </a:br>
            <a:r>
              <a:rPr lang="tr-TR" altLang="tr-TR" sz="2600" b="1"/>
              <a:t>Diğer Kampanya ve Çalışmalardan Örnekler…</a:t>
            </a:r>
          </a:p>
        </p:txBody>
      </p:sp>
      <p:pic>
        <p:nvPicPr>
          <p:cNvPr id="84996" name="Picture 4" descr="ais_logo">
            <a:hlinkClick r:id=""/>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24001" y="1785938"/>
            <a:ext cx="3643313" cy="4043362"/>
          </a:xfrm>
        </p:spPr>
      </p:pic>
      <p:pic>
        <p:nvPicPr>
          <p:cNvPr id="84997" name="5 Resim" descr="kadina_yonelik_siddete_s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3063" y="1285875"/>
            <a:ext cx="2514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6 Resim" descr="4fest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39064" y="4286251"/>
            <a:ext cx="273367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7 Resim" descr="brosurkapak0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56576" y="571501"/>
            <a:ext cx="251142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8 Resim" descr="adszeo8.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24375" y="4500563"/>
            <a:ext cx="3030538"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69146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Users\user\Desktop\umutlar çiçek açsın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414" y="928689"/>
            <a:ext cx="2700337"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Yatay Kaydırma"/>
          <p:cNvSpPr/>
          <p:nvPr/>
        </p:nvSpPr>
        <p:spPr>
          <a:xfrm>
            <a:off x="4727576" y="188913"/>
            <a:ext cx="5400675" cy="25193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50000"/>
              </a:spcBef>
              <a:spcAft>
                <a:spcPct val="0"/>
              </a:spcAft>
              <a:defRPr/>
            </a:pPr>
            <a:r>
              <a:rPr lang="tr-TR" sz="3200" b="1" dirty="0">
                <a:solidFill>
                  <a:srgbClr val="FFFFFF"/>
                </a:solidFill>
                <a:latin typeface="Bookman Old Style" pitchFamily="18" charset="0"/>
                <a:cs typeface="Arial"/>
              </a:rPr>
              <a:t>ÇÖZÜM         EŞİTLİK</a:t>
            </a:r>
          </a:p>
        </p:txBody>
      </p:sp>
      <p:sp>
        <p:nvSpPr>
          <p:cNvPr id="4" name="3 Sağ Ok"/>
          <p:cNvSpPr/>
          <p:nvPr/>
        </p:nvSpPr>
        <p:spPr>
          <a:xfrm>
            <a:off x="7032625" y="1268413"/>
            <a:ext cx="935038" cy="431800"/>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tr-TR" sz="800">
              <a:solidFill>
                <a:srgbClr val="FFFFFF"/>
              </a:solidFill>
              <a:latin typeface="Arial"/>
              <a:cs typeface="Arial"/>
            </a:endParaRPr>
          </a:p>
        </p:txBody>
      </p:sp>
      <p:pic>
        <p:nvPicPr>
          <p:cNvPr id="87045" name="Picture 3" descr="teraz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76" y="2636838"/>
            <a:ext cx="5002213"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7350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user\Desktop\umutlar çiçek açsın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01" y="864853"/>
            <a:ext cx="3389837" cy="446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6 Dikdörtgen"/>
          <p:cNvSpPr>
            <a:spLocks noChangeArrowheads="1"/>
          </p:cNvSpPr>
          <p:nvPr/>
        </p:nvSpPr>
        <p:spPr bwMode="auto">
          <a:xfrm>
            <a:off x="4367213" y="1989139"/>
            <a:ext cx="6049962" cy="2031325"/>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lnSpc>
                <a:spcPct val="150000"/>
              </a:lnSpc>
              <a:spcBef>
                <a:spcPct val="0"/>
              </a:spcBef>
              <a:spcAft>
                <a:spcPct val="0"/>
              </a:spcAft>
              <a:buClrTx/>
              <a:buSzTx/>
              <a:buNone/>
            </a:pPr>
            <a:r>
              <a:rPr lang="tr-TR" altLang="tr-TR" sz="2800" b="1" dirty="0">
                <a:solidFill>
                  <a:srgbClr val="FFFFFF"/>
                </a:solidFill>
                <a:latin typeface="Comic Sans MS" panose="030F0702030302020204" pitchFamily="66" charset="0"/>
              </a:rPr>
              <a:t>Tüm çocukların ve kadınların yüzünün gülmesi, tüm ailelerin mutlu olması dileğiyle…</a:t>
            </a:r>
          </a:p>
        </p:txBody>
      </p:sp>
      <p:pic>
        <p:nvPicPr>
          <p:cNvPr id="89092" name="Picture 2" descr="http://t0.gstatic.com/images?q=tbn:ANd9GcRMifgFGXqXYtPQ-i7O3JNzBydqXvCZk5pQ9h_0y2zeIs_ysolaW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0"/>
            <a:ext cx="289083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4" descr="http://t1.gstatic.com/images?q=tbn:ANd9GcS0E-8GLnC1nwhqxfAPHEJmDRWOrheW6HFsyrwA8PWFdW4qaUpNP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5275" y="4221164"/>
            <a:ext cx="370840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2314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0" y="1825625"/>
            <a:ext cx="11931588" cy="5032375"/>
          </a:xfrm>
          <a:prstGeom prst="rect">
            <a:avLst/>
          </a:prstGeom>
        </p:spPr>
      </p:pic>
    </p:spTree>
    <p:extLst>
      <p:ext uri="{BB962C8B-B14F-4D97-AF65-F5344CB8AC3E}">
        <p14:creationId xmlns:p14="http://schemas.microsoft.com/office/powerpoint/2010/main" val="1441350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92313" y="908050"/>
            <a:ext cx="8229600" cy="1371600"/>
          </a:xfrm>
        </p:spPr>
        <p:txBody>
          <a:bodyPr/>
          <a:lstStyle/>
          <a:p>
            <a:pPr eaLnBrk="1" hangingPunct="1"/>
            <a:r>
              <a:rPr lang="tr-TR" sz="3600" b="1" i="1">
                <a:solidFill>
                  <a:srgbClr val="660066"/>
                </a:solidFill>
                <a:latin typeface="Comic Sans MS" panose="030F0702030302020204" pitchFamily="66" charset="0"/>
              </a:rPr>
              <a:t>Günümüzde Dünya Kadınlar Günü…</a:t>
            </a:r>
          </a:p>
        </p:txBody>
      </p:sp>
      <p:sp>
        <p:nvSpPr>
          <p:cNvPr id="53251" name="Rectangle 3"/>
          <p:cNvSpPr>
            <a:spLocks noGrp="1" noChangeArrowheads="1"/>
          </p:cNvSpPr>
          <p:nvPr>
            <p:ph type="body" idx="1"/>
          </p:nvPr>
        </p:nvSpPr>
        <p:spPr>
          <a:xfrm>
            <a:off x="941559" y="2708276"/>
            <a:ext cx="10320951" cy="2816225"/>
          </a:xfrm>
        </p:spPr>
        <p:txBody>
          <a:bodyPr/>
          <a:lstStyle/>
          <a:p>
            <a:pPr eaLnBrk="1" hangingPunct="1">
              <a:buFont typeface="Wingdings" panose="05000000000000000000" pitchFamily="2" charset="2"/>
              <a:buNone/>
            </a:pPr>
            <a:r>
              <a:rPr lang="tr-TR" b="1" dirty="0" smtClean="0">
                <a:solidFill>
                  <a:srgbClr val="660066"/>
                </a:solidFill>
                <a:latin typeface="Comic Sans MS" panose="030F0702030302020204" pitchFamily="66" charset="0"/>
              </a:rPr>
              <a:t>   Dünya Kadınlar Günü kadın haklarının kazanılmasında nerelerden başlandığının ve bugünlere nasıl gelindiğinin hatırlanması için de özel bir gün.</a:t>
            </a:r>
          </a:p>
        </p:txBody>
      </p:sp>
    </p:spTree>
    <p:extLst>
      <p:ext uri="{BB962C8B-B14F-4D97-AF65-F5344CB8AC3E}">
        <p14:creationId xmlns:p14="http://schemas.microsoft.com/office/powerpoint/2010/main" val="153743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768" decel="100000"/>
                                        <p:tgtEl>
                                          <p:spTgt spid="53250"/>
                                        </p:tgtEl>
                                      </p:cBhvr>
                                    </p:animEffect>
                                    <p:animScale>
                                      <p:cBhvr>
                                        <p:cTn id="8" dur="768" decel="100000"/>
                                        <p:tgtEl>
                                          <p:spTgt spid="53250"/>
                                        </p:tgtEl>
                                      </p:cBhvr>
                                      <p:from x="10000" y="10000"/>
                                      <p:to x="200000" y="450000"/>
                                    </p:animScale>
                                    <p:animScale>
                                      <p:cBhvr>
                                        <p:cTn id="9" dur="1230" accel="100000" fill="hold">
                                          <p:stCondLst>
                                            <p:cond delay="768"/>
                                          </p:stCondLst>
                                        </p:cTn>
                                        <p:tgtEl>
                                          <p:spTgt spid="53250"/>
                                        </p:tgtEl>
                                      </p:cBhvr>
                                      <p:from x="200000" y="450000"/>
                                      <p:to x="100000" y="100000"/>
                                    </p:animScale>
                                    <p:set>
                                      <p:cBhvr>
                                        <p:cTn id="10" dur="768" fill="hold"/>
                                        <p:tgtEl>
                                          <p:spTgt spid="53250"/>
                                        </p:tgtEl>
                                        <p:attrNameLst>
                                          <p:attrName>ppt_x</p:attrName>
                                        </p:attrNameLst>
                                      </p:cBhvr>
                                      <p:to>
                                        <p:strVal val="(0.5)"/>
                                      </p:to>
                                    </p:set>
                                    <p:anim from="(0.5)" to="(#ppt_x)" calcmode="lin" valueType="num">
                                      <p:cBhvr>
                                        <p:cTn id="11" dur="1230" accel="100000" fill="hold">
                                          <p:stCondLst>
                                            <p:cond delay="768"/>
                                          </p:stCondLst>
                                        </p:cTn>
                                        <p:tgtEl>
                                          <p:spTgt spid="53250"/>
                                        </p:tgtEl>
                                        <p:attrNameLst>
                                          <p:attrName>ppt_x</p:attrName>
                                        </p:attrNameLst>
                                      </p:cBhvr>
                                    </p:anim>
                                    <p:set>
                                      <p:cBhvr>
                                        <p:cTn id="12" dur="768" fill="hold"/>
                                        <p:tgtEl>
                                          <p:spTgt spid="53250"/>
                                        </p:tgtEl>
                                        <p:attrNameLst>
                                          <p:attrName>ppt_y</p:attrName>
                                        </p:attrNameLst>
                                      </p:cBhvr>
                                      <p:to>
                                        <p:strVal val="(#ppt_y+0.4)"/>
                                      </p:to>
                                    </p:set>
                                    <p:anim from="(#ppt_y+0.4)" to="(#ppt_y)" calcmode="lin" valueType="num">
                                      <p:cBhvr>
                                        <p:cTn id="13" dur="1230" accel="100000" fill="hold">
                                          <p:stCondLst>
                                            <p:cond delay="768"/>
                                          </p:stCondLst>
                                        </p:cTn>
                                        <p:tgtEl>
                                          <p:spTgt spid="5325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3251">
                                            <p:txEl>
                                              <p:pRg st="0" end="0"/>
                                            </p:txEl>
                                          </p:spTgt>
                                        </p:tgtEl>
                                        <p:attrNameLst>
                                          <p:attrName>style.visibility</p:attrName>
                                        </p:attrNameLst>
                                      </p:cBhvr>
                                      <p:to>
                                        <p:strVal val="visible"/>
                                      </p:to>
                                    </p:set>
                                    <p:anim calcmode="lin" valueType="num">
                                      <p:cBhvr>
                                        <p:cTn id="18" dur="500" fill="hold"/>
                                        <p:tgtEl>
                                          <p:spTgt spid="5325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325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3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theme/theme1.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is">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TotalTime>
  <Words>3371</Words>
  <Application>Microsoft Office PowerPoint</Application>
  <PresentationFormat>Geniş ekran</PresentationFormat>
  <Paragraphs>371</Paragraphs>
  <Slides>86</Slides>
  <Notes>29</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86</vt:i4>
      </vt:variant>
    </vt:vector>
  </HeadingPairs>
  <TitlesOfParts>
    <vt:vector size="96" baseType="lpstr">
      <vt:lpstr>Arial</vt:lpstr>
      <vt:lpstr>Arial Black</vt:lpstr>
      <vt:lpstr>Bookman Old Style</vt:lpstr>
      <vt:lpstr>Calibri</vt:lpstr>
      <vt:lpstr>Calibri Light</vt:lpstr>
      <vt:lpstr>Comic Sans MS</vt:lpstr>
      <vt:lpstr>Times New Roman</vt:lpstr>
      <vt:lpstr>Trebuchet MS</vt:lpstr>
      <vt:lpstr>Wingdings</vt:lpstr>
      <vt:lpstr>Office Teması</vt:lpstr>
      <vt:lpstr>PowerPoint Sunusu</vt:lpstr>
      <vt:lpstr>8 MART DÜNYA KADINLAR GÜNÜ</vt:lpstr>
      <vt:lpstr>PowerPoint Sunusu</vt:lpstr>
      <vt:lpstr>TARİHÇE</vt:lpstr>
      <vt:lpstr>PowerPoint Sunusu</vt:lpstr>
      <vt:lpstr>PowerPoint Sunusu</vt:lpstr>
      <vt:lpstr>PowerPoint Sunusu</vt:lpstr>
      <vt:lpstr>TÜRKİYE’DE 8 MART DÜNYA KADINLAR GÜNÜ</vt:lpstr>
      <vt:lpstr>Günümüzde Dünya Kadınlar Günü…</vt:lpstr>
      <vt:lpstr>PowerPoint Sunusu</vt:lpstr>
      <vt:lpstr>PowerPoint Sunusu</vt:lpstr>
      <vt:lpstr>8 Mart’ın Dünya Kadınlar Günü olmasını sağlayan tarihteki bazı önemli kilometre taşları: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ATATÜRK’ÜN KADIN VE KADIN HAKLARINA VERDİĞİ ÖNEM</vt:lpstr>
      <vt:lpstr>PowerPoint Sunusu</vt:lpstr>
      <vt:lpstr>PowerPoint Sunusu</vt:lpstr>
      <vt:lpstr>PowerPoint Sunusu</vt:lpstr>
      <vt:lpstr>PowerPoint Sunusu</vt:lpstr>
      <vt:lpstr>PowerPoint Sunusu</vt:lpstr>
      <vt:lpstr>Dünya genelinde kadınların yaşadığı olumsuzluklar…</vt:lpstr>
      <vt:lpstr>PowerPoint Sunusu</vt:lpstr>
      <vt:lpstr>Bunların yanında Birleşmiş Milletler tarafından yapılan bir araştırmaya göre:</vt:lpstr>
      <vt:lpstr>Türkiye’deki kadınların durumuna ilişkin rakamlar:</vt:lpstr>
      <vt:lpstr>PowerPoint Sunusu</vt:lpstr>
      <vt:lpstr>PowerPoint Sunusu</vt:lpstr>
      <vt:lpstr>PowerPoint Sunusu</vt:lpstr>
      <vt:lpstr>PowerPoint Sunusu</vt:lpstr>
      <vt:lpstr>PowerPoint Sunusu</vt:lpstr>
      <vt:lpstr>PowerPoint Sunusu</vt:lpstr>
      <vt:lpstr>Türkiye’de Kadına Yönelik Aile İçi Şiddet Araştırması 2014 raporuna göre; </vt:lpstr>
      <vt:lpstr>Kadına Yönelik Şiddetin Temel Kaynağı</vt:lpstr>
      <vt:lpstr>PowerPoint Sunusu</vt:lpstr>
      <vt:lpstr>TNSA 2018 ‘e göre;</vt:lpstr>
      <vt:lpstr>PowerPoint Sunusu</vt:lpstr>
      <vt:lpstr>Şiddet </vt:lpstr>
      <vt:lpstr>şiddetin Etiyolojisi</vt:lpstr>
      <vt:lpstr>PowerPoint Sunusu</vt:lpstr>
      <vt:lpstr>Şiddetin Biyolojik Nedenleri </vt:lpstr>
      <vt:lpstr>Şİddetin Psikolojik Nedenleri </vt:lpstr>
      <vt:lpstr>Şiddetin Sosyal Nedenleri </vt:lpstr>
      <vt:lpstr>    ŞİDDET TÜRLERİ</vt:lpstr>
      <vt:lpstr>FİZİKSEL ŞİDDET</vt:lpstr>
      <vt:lpstr>PSİKOLOJİK (Duygusal,sözel) ŞİDDET</vt:lpstr>
      <vt:lpstr>CİNSEL ŞİDDET</vt:lpstr>
      <vt:lpstr>EKONOMİK ŞİDDET</vt:lpstr>
      <vt:lpstr>Şiddet Döngüsü  </vt:lpstr>
      <vt:lpstr>PowerPoint Sunusu</vt:lpstr>
      <vt:lpstr>PowerPoint Sunusu</vt:lpstr>
      <vt:lpstr>Dünya Sağlık Örgütü tarafından 2021 yılında yayınlanan “Kadına Yönelik Şiddet Yaygınlık Tahminleri” raporunda; </vt:lpstr>
      <vt:lpstr>Dünya Sağlık Örgütü tarafından 2021 yılında yayınlanan “Kadına Yönelik Şiddet Yaygınlık Tahminleri” raporunda; </vt:lpstr>
      <vt:lpstr>PowerPoint Sunusu</vt:lpstr>
      <vt:lpstr>Türkiye’de ise kadınların:</vt:lpstr>
      <vt:lpstr>Kadına yönelik şiddetin en uç noktası olan kadın cinayetlerine ilişkin hem küresel düzeyde hem de ulusal düzeyde veriler toplanmaktadır. Bahse konu verilere göre ;</vt:lpstr>
      <vt:lpstr>Kadına Yönelik Şiddet Biçimleri</vt:lpstr>
      <vt:lpstr>PowerPoint Sunusu</vt:lpstr>
      <vt:lpstr>PowerPoint Sunusu</vt:lpstr>
      <vt:lpstr>Kadına yönelik şiddetin nedenlerini şöyle sıralayabiliriz: </vt:lpstr>
      <vt:lpstr>PowerPoint Sunusu</vt:lpstr>
      <vt:lpstr>Aile İçi Şiddetle Mücadeleyi Zorlaştıran İnanışlar</vt:lpstr>
      <vt:lpstr>PowerPoint Sunusu</vt:lpstr>
      <vt:lpstr>PowerPoint Sunusu</vt:lpstr>
      <vt:lpstr>ŞİDDETİN KADINLAR ÜZERİNDEKİ ETKİLERİ</vt:lpstr>
      <vt:lpstr>Şiddet kadını fiziksel, emosyonel ve sosyal yönden etkilemekle birlikte; </vt:lpstr>
      <vt:lpstr>PowerPoint Sunusu</vt:lpstr>
      <vt:lpstr>ŞİDDETİN ÇOCUKLAR ÜZERİNDEKİ ETKİLERİ</vt:lpstr>
      <vt:lpstr>Kadına Yönelik Şiddetin Erkek Sağlığına Etkileri</vt:lpstr>
      <vt:lpstr>PowerPoint Sunusu</vt:lpstr>
      <vt:lpstr>PowerPoint Sunusu</vt:lpstr>
      <vt:lpstr>Şİddet görene nasıl destek olabİlİrİz? </vt:lpstr>
      <vt:lpstr>PowerPoint Sunusu</vt:lpstr>
      <vt:lpstr>PowerPoint Sunusu</vt:lpstr>
      <vt:lpstr>PowerPoint Sunusu</vt:lpstr>
      <vt:lpstr>PowerPoint Sunusu</vt:lpstr>
      <vt:lpstr>PowerPoint Sunusu</vt:lpstr>
      <vt:lpstr> Diğer Kampanya ve Çalışmalardan Örnekler…</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Kullanıcısı</dc:creator>
  <cp:lastModifiedBy>ASUS</cp:lastModifiedBy>
  <cp:revision>22</cp:revision>
  <dcterms:created xsi:type="dcterms:W3CDTF">2020-04-07T19:12:11Z</dcterms:created>
  <dcterms:modified xsi:type="dcterms:W3CDTF">2024-03-07T13:31:57Z</dcterms:modified>
</cp:coreProperties>
</file>